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441" r:id="rId3"/>
    <p:sldId id="442" r:id="rId4"/>
    <p:sldId id="436" r:id="rId5"/>
    <p:sldId id="437" r:id="rId6"/>
    <p:sldId id="438" r:id="rId7"/>
    <p:sldId id="439" r:id="rId8"/>
    <p:sldId id="440" r:id="rId9"/>
    <p:sldId id="425" r:id="rId10"/>
    <p:sldId id="426" r:id="rId11"/>
    <p:sldId id="428" r:id="rId12"/>
    <p:sldId id="427" r:id="rId13"/>
    <p:sldId id="429" r:id="rId14"/>
    <p:sldId id="434" r:id="rId15"/>
    <p:sldId id="435" r:id="rId16"/>
  </p:sldIdLst>
  <p:sldSz cx="12192000" cy="6858000"/>
  <p:notesSz cx="6858000" cy="9144000"/>
  <p:defaultTextStyle>
    <a:defPPr>
      <a:defRPr lang="es-D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015"/>
    <p:restoredTop sz="93446"/>
  </p:normalViewPr>
  <p:slideViewPr>
    <p:cSldViewPr snapToGrid="0" snapToObjects="1">
      <p:cViewPr varScale="1">
        <p:scale>
          <a:sx n="86" d="100"/>
          <a:sy n="86" d="100"/>
        </p:scale>
        <p:origin x="10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D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E220F9-FE99-4C47-A5AE-461D9B0362E5}" type="datetimeFigureOut">
              <a:rPr lang="es-DO" smtClean="0"/>
              <a:t>22/9/2020</a:t>
            </a:fld>
            <a:endParaRPr lang="es-D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D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s-ES"/>
              <a:t>Haga clic para modificar los estilos de texto del patrón
Segundo nivel
Tercer nivel
Cuarto nivel
Quinto nivel</a:t>
            </a:r>
            <a:endParaRPr lang="es-D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D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B4B310-5096-C540-BD4B-ECFAA9DDE70E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1230613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D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0E21E0-756C-43A9-A893-345BA59E254F}" type="slidenum">
              <a:rPr lang="es-DO" smtClean="0"/>
              <a:pPr>
                <a:defRPr/>
              </a:pPr>
              <a:t>4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9338656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D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0E21E0-756C-43A9-A893-345BA59E254F}" type="slidenum">
              <a:rPr lang="es-DO" smtClean="0"/>
              <a:pPr>
                <a:defRPr/>
              </a:pPr>
              <a:t>5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7796139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D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0E21E0-756C-43A9-A893-345BA59E254F}" type="slidenum">
              <a:rPr lang="es-DO" smtClean="0"/>
              <a:pPr>
                <a:defRPr/>
              </a:pPr>
              <a:t>6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40270548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D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0E21E0-756C-43A9-A893-345BA59E254F}" type="slidenum">
              <a:rPr lang="es-DO" smtClean="0"/>
              <a:pPr>
                <a:defRPr/>
              </a:pPr>
              <a:t>7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24084673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D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0E21E0-756C-43A9-A893-345BA59E254F}" type="slidenum">
              <a:rPr lang="es-DO" smtClean="0"/>
              <a:pPr>
                <a:defRPr/>
              </a:pPr>
              <a:t>8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21085771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D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0E21E0-756C-43A9-A893-345BA59E254F}" type="slidenum">
              <a:rPr lang="es-DO" smtClean="0"/>
              <a:pPr>
                <a:defRPr/>
              </a:pPr>
              <a:t>9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36036082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D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0E21E0-756C-43A9-A893-345BA59E254F}" type="slidenum">
              <a:rPr lang="es-DO" smtClean="0"/>
              <a:pPr>
                <a:defRPr/>
              </a:pPr>
              <a:t>10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16336130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D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0E21E0-756C-43A9-A893-345BA59E254F}" type="slidenum">
              <a:rPr lang="es-DO" smtClean="0"/>
              <a:pPr>
                <a:defRPr/>
              </a:pPr>
              <a:t>11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24050307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D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0E21E0-756C-43A9-A893-345BA59E254F}" type="slidenum">
              <a:rPr lang="es-DO" smtClean="0"/>
              <a:pPr>
                <a:defRPr/>
              </a:pPr>
              <a:t>12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37566634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D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0E21E0-756C-43A9-A893-345BA59E254F}" type="slidenum">
              <a:rPr lang="es-DO" smtClean="0"/>
              <a:pPr>
                <a:defRPr/>
              </a:pPr>
              <a:t>13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19878959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79161-B54F-423D-A224-195C4FDC3F99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48139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79161-B54F-423D-A224-195C4FDC3F99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591027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5C7F5E-9F3A-2B45-9D93-8CE19C3FFE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7F0F361-ED18-794E-AA8C-488725C88B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D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8C916F3-8DD4-E34B-86DE-CA22E9D20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4F5AE-18B4-D44A-97AA-F305F92606D9}" type="datetimeFigureOut">
              <a:rPr lang="es-DO" smtClean="0"/>
              <a:t>22/9/2020</a:t>
            </a:fld>
            <a:endParaRPr lang="es-D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FE83DED-98ED-7D40-AE5A-53F690C37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CAAE055-6306-4546-A254-A620B1FB8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9FE12-F35A-5A42-BEBD-DEE37709AE3C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4009656666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2398FF-18B8-9F43-A3D7-840D8DB7E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52C74AB-55A5-4E44-BA73-C2A0206C50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/>
              <a:t>Haga clic para modificar los estilos de texto del patrón
Segundo nivel
Tercer nivel
Cuarto nivel
Quinto nivel</a:t>
            </a:r>
            <a:endParaRPr lang="es-D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00F94D6-39A4-3C49-AC50-797B1AA8E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4F5AE-18B4-D44A-97AA-F305F92606D9}" type="datetimeFigureOut">
              <a:rPr lang="es-DO" smtClean="0"/>
              <a:t>22/9/2020</a:t>
            </a:fld>
            <a:endParaRPr lang="es-D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0681976-3672-D249-A814-B75AD3E50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B61CED1-9B85-1C48-9DA1-C9CEF0DA7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9FE12-F35A-5A42-BEBD-DEE37709AE3C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3219481283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8F2DAF-DEB4-9040-B581-F4CF13F4E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1D3DD82-F2CC-1F4B-B318-04202C86F0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los estilos de texto del patrón
Segundo nivel
Tercer nivel
Cuarto nivel
Quinto nivel</a:t>
            </a:r>
            <a:endParaRPr lang="es-D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1763C2F-3DC3-044E-9192-AB4DFF1640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4F5AE-18B4-D44A-97AA-F305F92606D9}" type="datetimeFigureOut">
              <a:rPr lang="es-DO" smtClean="0"/>
              <a:t>22/9/2020</a:t>
            </a:fld>
            <a:endParaRPr lang="es-D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3EF4984-2D62-9A41-A7BB-237E4E20A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52B4B22-0636-A84D-9588-91FEF67E3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9FE12-F35A-5A42-BEBD-DEE37709AE3C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1952414030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92BF83-2062-7F46-976E-600D84F25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229FDE0-D894-9445-9E95-33EC4C96CD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s-ES"/>
              <a:t>Haga clic para modificar los estilos de texto del patrón
Segundo nivel
Tercer nivel
Cuarto nivel
Quinto nivel</a:t>
            </a:r>
            <a:endParaRPr lang="es-D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6429F7D-E396-6546-BC15-381F6BCE3D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s-ES"/>
              <a:t>Haga clic para modificar los estilos de texto del patrón
Segundo nivel
Tercer nivel
Cuarto nivel
Quinto nivel</a:t>
            </a:r>
            <a:endParaRPr lang="es-D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2CEC94E-BCD3-A541-AC18-5950B41A8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4F5AE-18B4-D44A-97AA-F305F92606D9}" type="datetimeFigureOut">
              <a:rPr lang="es-DO" smtClean="0"/>
              <a:t>22/9/2020</a:t>
            </a:fld>
            <a:endParaRPr lang="es-D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819B35E-D98A-664B-936B-9FC16AAE4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8116752-99A1-E743-9A38-AEC1D0528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9FE12-F35A-5A42-BEBD-DEE37709AE3C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2674525466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7A6B0A-B381-A34D-A48B-618245BB7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97A7E28-467A-654A-B64E-9A032EC855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Haga clic para modificar los estilos de texto del patrón
Segundo nivel
Tercer nivel
Cuarto nivel
Quinto nivel</a:t>
            </a:r>
            <a:endParaRPr lang="es-D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659EFE7-4164-0149-8D3B-EC5E6ADC53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s-ES"/>
              <a:t>Haga clic para modificar los estilos de texto del patrón
Segundo nivel
Tercer nivel
Cuarto nivel
Quinto nivel</a:t>
            </a:r>
            <a:endParaRPr lang="es-D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058C769-5F10-B34F-A19C-5DA98BC3D2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Haga clic para modificar los estilos de texto del patrón
Segundo nivel
Tercer nivel
Cuarto nivel
Quinto nivel</a:t>
            </a:r>
            <a:endParaRPr lang="es-DO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58989BA-20CB-4547-8E7E-535BC14181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s-ES"/>
              <a:t>Haga clic para modificar los estilos de texto del patrón
Segundo nivel
Tercer nivel
Cuarto nivel
Quinto nivel</a:t>
            </a:r>
            <a:endParaRPr lang="es-D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903E13A-F038-C54C-A4FC-A3F48C49C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4F5AE-18B4-D44A-97AA-F305F92606D9}" type="datetimeFigureOut">
              <a:rPr lang="es-DO" smtClean="0"/>
              <a:t>22/9/2020</a:t>
            </a:fld>
            <a:endParaRPr lang="es-D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53AE443-F538-8141-BA04-0E2AD02E8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6AB173C-E704-3E43-B3F4-3952A8ADD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9FE12-F35A-5A42-BEBD-DEE37709AE3C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104130161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7E7482-FF10-284B-A396-5111B96F3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0A0CE85-2C09-6046-B781-2752BEC76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4F5AE-18B4-D44A-97AA-F305F92606D9}" type="datetimeFigureOut">
              <a:rPr lang="es-DO" smtClean="0"/>
              <a:t>22/9/2020</a:t>
            </a:fld>
            <a:endParaRPr lang="es-D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5A5C563-02BD-3A45-A8B3-5B7774690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66B7B56-25C2-4043-918C-374F533AE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9FE12-F35A-5A42-BEBD-DEE37709AE3C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3015810287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FAB92E2-BAAE-5841-ACBE-4A1F46A73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4F5AE-18B4-D44A-97AA-F305F92606D9}" type="datetimeFigureOut">
              <a:rPr lang="es-DO" smtClean="0"/>
              <a:t>22/9/2020</a:t>
            </a:fld>
            <a:endParaRPr lang="es-D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F909631-910D-6744-AB7F-74806A29C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7BC3214-7271-5541-995E-3678C9045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9FE12-F35A-5A42-BEBD-DEE37709AE3C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2801574675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904C23-68E0-7E48-91DE-01D6B4F46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D75CA9-C2C8-E04D-9752-2C59AB1F05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s-ES"/>
              <a:t>Haga clic para modificar los estilos de texto del patrón
Segundo nivel
Tercer nivel
Cuarto nivel
Quinto nivel</a:t>
            </a:r>
            <a:endParaRPr lang="es-D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D55F578-987A-D148-A3CA-ACDF2C701E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Haga clic para modificar los estilos de texto del patrón
Segundo nivel
Tercer nivel
Cuarto nivel
Quinto nivel</a:t>
            </a:r>
            <a:endParaRPr lang="es-D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1B139E6-7C3D-2944-96B2-8AF8D4D37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4F5AE-18B4-D44A-97AA-F305F92606D9}" type="datetimeFigureOut">
              <a:rPr lang="es-DO" smtClean="0"/>
              <a:t>22/9/2020</a:t>
            </a:fld>
            <a:endParaRPr lang="es-D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F87868E-6403-6B4A-9421-0BFB2D4B4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0B72478-48C2-2C4C-ACE7-F799C028E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9FE12-F35A-5A42-BEBD-DEE37709AE3C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2410078078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377908-A7EC-074D-8F53-FDDA6B446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591D998-67B0-E340-ACDB-59C7EEBEF1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D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EB7ADE9-7811-CC41-8740-F87962DFAA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Haga clic para modificar los estilos de texto del patrón
Segundo nivel
Tercer nivel
Cuarto nivel
Quinto nivel</a:t>
            </a:r>
            <a:endParaRPr lang="es-D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5EB30A1-4CDF-CD48-8C2D-B23DCC7E0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4F5AE-18B4-D44A-97AA-F305F92606D9}" type="datetimeFigureOut">
              <a:rPr lang="es-DO" smtClean="0"/>
              <a:t>22/9/2020</a:t>
            </a:fld>
            <a:endParaRPr lang="es-D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03583F3-6A4C-1A48-BD38-56B0BDF98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EEB2F92-125B-EB48-B62A-240620C48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9FE12-F35A-5A42-BEBD-DEE37709AE3C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4138724981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9E9BA4-624F-D749-A1DB-C309C5B4E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863A2EC-D71C-D741-98BE-21C069C17C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s-ES"/>
              <a:t>Haga clic para modificar los estilos de texto del patrón
Segundo nivel
Tercer nivel
Cuarto nivel
Quinto nivel</a:t>
            </a:r>
            <a:endParaRPr lang="es-D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9E3C7-1D43-4C41-8271-696715765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4F5AE-18B4-D44A-97AA-F305F92606D9}" type="datetimeFigureOut">
              <a:rPr lang="es-DO" smtClean="0"/>
              <a:t>22/9/2020</a:t>
            </a:fld>
            <a:endParaRPr lang="es-D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15FE428-247E-5A44-92D6-1B1F950D3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1927094-600F-7B43-A42C-0ACD8A7FF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9FE12-F35A-5A42-BEBD-DEE37709AE3C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1302685478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18CAD3D-D8FE-E848-A652-CF3EA1B453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DD14C7-F6F7-6846-8B01-8517C83C27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s-ES"/>
              <a:t>Haga clic para modificar los estilos de texto del patrón
Segundo nivel
Tercer nivel
Cuarto nivel
Quinto nivel</a:t>
            </a:r>
            <a:endParaRPr lang="es-D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C6B900C-A40A-2A4D-94C3-5D5C1D0F3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4F5AE-18B4-D44A-97AA-F305F92606D9}" type="datetimeFigureOut">
              <a:rPr lang="es-DO" smtClean="0"/>
              <a:t>22/9/2020</a:t>
            </a:fld>
            <a:endParaRPr lang="es-D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1748BD9-F26B-734D-87EE-AD805000E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D03DBFB-5384-584C-ADC1-AF0D30F1E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9FE12-F35A-5A42-BEBD-DEE37709AE3C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1973594787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F37DC12-3E7A-C441-94DF-DEEA898CD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489B41B-3411-9440-9638-276EAF18D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Haga clic para modificar los estilos de texto del patrón
Segundo nivel
Tercer nivel
Cuarto nivel
Quinto nivel</a:t>
            </a:r>
            <a:endParaRPr lang="es-D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DBA9937-4E83-4347-84A1-9656A39AC0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B4F5AE-18B4-D44A-97AA-F305F92606D9}" type="datetimeFigureOut">
              <a:rPr lang="es-DO" smtClean="0"/>
              <a:t>22/9/2020</a:t>
            </a:fld>
            <a:endParaRPr lang="es-D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2097E33-C9A3-4046-A746-E995E7BD64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D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9BE41FE-2FC9-6C48-90CE-A71E25A7F0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E9FE12-F35A-5A42-BEBD-DEE37709AE3C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2908451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D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2" Type="http://schemas.openxmlformats.org/officeDocument/2006/relationships/hyperlink" Target="http://www.edicioneszorrilla.com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10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10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8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8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12" Type="http://schemas.openxmlformats.org/officeDocument/2006/relationships/image" Target="../media/image6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11" Type="http://schemas.openxmlformats.org/officeDocument/2006/relationships/image" Target="../media/image60.png"/><Relationship Id="rId5" Type="http://schemas.openxmlformats.org/officeDocument/2006/relationships/image" Target="../media/image54.pn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Relationship Id="rId9" Type="http://schemas.openxmlformats.org/officeDocument/2006/relationships/image" Target="../media/image6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12" Type="http://schemas.openxmlformats.org/officeDocument/2006/relationships/image" Target="../media/image8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7.png"/><Relationship Id="rId11" Type="http://schemas.openxmlformats.org/officeDocument/2006/relationships/image" Target="../media/image82.png"/><Relationship Id="rId5" Type="http://schemas.openxmlformats.org/officeDocument/2006/relationships/image" Target="../media/image76.png"/><Relationship Id="rId10" Type="http://schemas.openxmlformats.org/officeDocument/2006/relationships/image" Target="../media/image81.png"/><Relationship Id="rId4" Type="http://schemas.openxmlformats.org/officeDocument/2006/relationships/image" Target="../media/image75.png"/><Relationship Id="rId9" Type="http://schemas.openxmlformats.org/officeDocument/2006/relationships/image" Target="../media/image8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7.png"/><Relationship Id="rId11" Type="http://schemas.openxmlformats.org/officeDocument/2006/relationships/image" Target="../media/image92.png"/><Relationship Id="rId5" Type="http://schemas.openxmlformats.org/officeDocument/2006/relationships/image" Target="../media/image86.png"/><Relationship Id="rId10" Type="http://schemas.openxmlformats.org/officeDocument/2006/relationships/image" Target="../media/image91.png"/><Relationship Id="rId4" Type="http://schemas.openxmlformats.org/officeDocument/2006/relationships/image" Target="../media/image85.png"/><Relationship Id="rId9" Type="http://schemas.openxmlformats.org/officeDocument/2006/relationships/image" Target="../media/image9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93DA87-FD67-0D48-B74C-E86540A6B9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DO" dirty="0">
                <a:solidFill>
                  <a:srgbClr val="00B050"/>
                </a:solidFill>
                <a:latin typeface="Arial Rounded MT Bold" panose="020F0704030504030204" pitchFamily="34" charset="77"/>
              </a:rPr>
              <a:t>Plantilla Power Point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893D636-6CC5-AB41-B83C-B33A446B6D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DO" sz="3600" dirty="0">
                <a:solidFill>
                  <a:srgbClr val="00B0F0"/>
                </a:solidFill>
                <a:latin typeface="Arial Rounded MT Bold" panose="020F0704030504030204" pitchFamily="34" charset="77"/>
              </a:rPr>
              <a:t>Animaciones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4A9E4AF4-F732-3745-B688-BF9E6C8F7D82}"/>
              </a:ext>
            </a:extLst>
          </p:cNvPr>
          <p:cNvSpPr/>
          <p:nvPr/>
        </p:nvSpPr>
        <p:spPr>
          <a:xfrm>
            <a:off x="2733368" y="3429000"/>
            <a:ext cx="6833419" cy="809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1998553706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63E3977-E3FD-4844-A739-4252FCDEF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DO"/>
              <a:t>Ediciones Zorrilla SRL</a:t>
            </a:r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3DA32EA-BBC5-4FDF-AF87-F9AEBBD54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DO"/>
              <a:t>www.edicioneszorrilla.com.do   Cristo murió por mí edicioneszorrilla@hotmail.com facebook/edicioneszorrilla</a:t>
            </a:r>
            <a:endParaRPr lang="en-U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EED029C-4B6A-4000-9252-F483F564A140}"/>
              </a:ext>
            </a:extLst>
          </p:cNvPr>
          <p:cNvSpPr txBox="1"/>
          <p:nvPr/>
        </p:nvSpPr>
        <p:spPr>
          <a:xfrm>
            <a:off x="1828800" y="355938"/>
            <a:ext cx="838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/>
              <a:t>El padre de Ana tiene un finca y cultiva aguacates, en su ultima cosecha recolectó 5 cajas de 25 aguacates.</a:t>
            </a:r>
          </a:p>
          <a:p>
            <a:endParaRPr lang="es-ES" sz="2400" b="1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7F8BBF0-1561-43C7-B32B-6F2F8DCC076A}"/>
              </a:ext>
            </a:extLst>
          </p:cNvPr>
          <p:cNvSpPr txBox="1"/>
          <p:nvPr/>
        </p:nvSpPr>
        <p:spPr>
          <a:xfrm>
            <a:off x="1828800" y="1371600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/>
              <a:t>¿Cuántos aguacates recolectó en total?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ángulo 14">
                <a:extLst>
                  <a:ext uri="{FF2B5EF4-FFF2-40B4-BE49-F238E27FC236}">
                    <a16:creationId xmlns:a16="http://schemas.microsoft.com/office/drawing/2014/main" id="{1F8EC97B-21C0-4AEF-9D7E-DAC39F84B2AD}"/>
                  </a:ext>
                </a:extLst>
              </p:cNvPr>
              <p:cNvSpPr/>
              <p:nvPr/>
            </p:nvSpPr>
            <p:spPr>
              <a:xfrm>
                <a:off x="2541731" y="2433731"/>
                <a:ext cx="2330318" cy="910570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E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s-ES" sz="2800" b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es-ES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ES" sz="2800" b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800" b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s-E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s-ES" sz="2800" b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s-ES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Rectángulo 14">
                <a:extLst>
                  <a:ext uri="{FF2B5EF4-FFF2-40B4-BE49-F238E27FC236}">
                    <a16:creationId xmlns:a16="http://schemas.microsoft.com/office/drawing/2014/main" id="{1F8EC97B-21C0-4AEF-9D7E-DAC39F84B2A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1731" y="2433731"/>
                <a:ext cx="2330318" cy="910570"/>
              </a:xfrm>
              <a:prstGeom prst="rect">
                <a:avLst/>
              </a:prstGeom>
              <a:blipFill>
                <a:blip r:embed="rId2"/>
                <a:stretch>
                  <a:fillRect b="-7042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ángulo 5">
                <a:extLst>
                  <a:ext uri="{FF2B5EF4-FFF2-40B4-BE49-F238E27FC236}">
                    <a16:creationId xmlns:a16="http://schemas.microsoft.com/office/drawing/2014/main" id="{71E7B0EB-F0B1-428C-B85C-A12B1D1FCFE2}"/>
                  </a:ext>
                </a:extLst>
              </p:cNvPr>
              <p:cNvSpPr/>
              <p:nvPr/>
            </p:nvSpPr>
            <p:spPr>
              <a:xfrm>
                <a:off x="2511914" y="4407780"/>
                <a:ext cx="355417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𝑳𝒐𝒈</m:t>
                          </m:r>
                        </m:e>
                        <m:sub>
                          <m:r>
                            <a:rPr lang="es-ES" sz="2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𝟐</m:t>
                          </m:r>
                        </m:sub>
                      </m:sSub>
                      <m:d>
                        <m:dPr>
                          <m:ctrlPr>
                            <a:rPr lang="es-ES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/>
                      </m:d>
                      <m:r>
                        <a:rPr lang="es-ES" sz="2000" b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s-ES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𝑳𝒐𝒈</m:t>
                          </m:r>
                        </m:e>
                        <m:sub>
                          <m:r>
                            <a:rPr lang="es-ES" sz="2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𝟐</m:t>
                          </m:r>
                        </m:sub>
                      </m:sSub>
                      <m:d>
                        <m:dPr>
                          <m:ctrlPr>
                            <a:rPr lang="es-ES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sz="2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𝒙</m:t>
                          </m:r>
                          <m:r>
                            <a:rPr lang="es-ES" sz="2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es-ES" sz="2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𝟏</m:t>
                          </m:r>
                        </m:e>
                      </m:d>
                      <m:r>
                        <a:rPr lang="es-ES" sz="2000" b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r>
                        <a:rPr lang="es-ES" sz="2000" b="1">
                          <a:solidFill>
                            <a:srgbClr val="FF0000"/>
                          </a:solidFill>
                          <a:latin typeface="Cambria Math"/>
                        </a:rPr>
                        <m:t>𝟑</m:t>
                      </m:r>
                    </m:oMath>
                  </m:oMathPara>
                </a14:m>
                <a:endParaRPr lang="es-ES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Rectángulo 5">
                <a:extLst>
                  <a:ext uri="{FF2B5EF4-FFF2-40B4-BE49-F238E27FC236}">
                    <a16:creationId xmlns:a16="http://schemas.microsoft.com/office/drawing/2014/main" id="{71E7B0EB-F0B1-428C-B85C-A12B1D1FCFE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1914" y="4407780"/>
                <a:ext cx="3554178" cy="400110"/>
              </a:xfrm>
              <a:prstGeom prst="rect">
                <a:avLst/>
              </a:prstGeom>
              <a:blipFill>
                <a:blip r:embed="rId3"/>
                <a:stretch>
                  <a:fillRect b="-15152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ángulo 7">
                <a:extLst>
                  <a:ext uri="{FF2B5EF4-FFF2-40B4-BE49-F238E27FC236}">
                    <a16:creationId xmlns:a16="http://schemas.microsoft.com/office/drawing/2014/main" id="{98D1BA6F-8384-421A-997A-DBE668D7DEE1}"/>
                  </a:ext>
                </a:extLst>
              </p:cNvPr>
              <p:cNvSpPr/>
              <p:nvPr/>
            </p:nvSpPr>
            <p:spPr>
              <a:xfrm>
                <a:off x="7402384" y="2412997"/>
                <a:ext cx="1697581" cy="595932"/>
              </a:xfrm>
              <a:prstGeom prst="rect">
                <a:avLst/>
              </a:prstGeom>
              <a:solidFill>
                <a:sysClr val="window" lastClr="FFFFFF"/>
              </a:solidFill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s-DO" sz="3200" b="1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 </m:t>
                      </m:r>
                      <m:r>
                        <a:rPr kumimoji="0" lang="es-ES_tradnl" sz="3200" b="1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𝟎</m:t>
                      </m:r>
                      <m:r>
                        <a:rPr kumimoji="0" lang="es-ES_tradnl" sz="3200" b="1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.</m:t>
                      </m:r>
                      <m:acc>
                        <m:accPr>
                          <m:chr m:val="̅"/>
                          <m:ctrlPr>
                            <a:rPr kumimoji="0" lang="es-ES_tradnl" sz="32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accPr>
                        <m:e>
                          <m:r>
                            <a:rPr kumimoji="0" lang="es-DO" sz="32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𝟕𝟓</m:t>
                          </m:r>
                        </m:e>
                      </m:acc>
                      <m:r>
                        <a:rPr kumimoji="0" lang="es-ES" sz="3200" b="1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</m:oMath>
                  </m:oMathPara>
                </a14:m>
                <a:endParaRPr kumimoji="0" lang="es-ES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8" name="Rectángulo 7">
                <a:extLst>
                  <a:ext uri="{FF2B5EF4-FFF2-40B4-BE49-F238E27FC236}">
                    <a16:creationId xmlns:a16="http://schemas.microsoft.com/office/drawing/2014/main" id="{98D1BA6F-8384-421A-997A-DBE668D7DEE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2384" y="2412997"/>
                <a:ext cx="1697581" cy="5959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538E1BC5-8436-4F2A-8254-131D57EF6002}"/>
                  </a:ext>
                </a:extLst>
              </p:cNvPr>
              <p:cNvSpPr txBox="1"/>
              <p:nvPr/>
            </p:nvSpPr>
            <p:spPr>
              <a:xfrm>
                <a:off x="6504099" y="3262432"/>
                <a:ext cx="3051699" cy="8326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s-DO" sz="4800" b="1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 </m:t>
                      </m:r>
                      <m:r>
                        <a:rPr kumimoji="0" lang="es-ES_tradnl" sz="4800" b="1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𝟎</m:t>
                      </m:r>
                      <m:r>
                        <a:rPr kumimoji="0" lang="es-ES_tradnl" sz="4800" b="1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.</m:t>
                      </m:r>
                      <m:r>
                        <a:rPr kumimoji="0" lang="es-DO" sz="4800" b="1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𝟒</m:t>
                      </m:r>
                      <m:r>
                        <a:rPr kumimoji="0" lang="es-DO" sz="4800" b="1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 </m:t>
                      </m:r>
                      <m:acc>
                        <m:accPr>
                          <m:chr m:val="̅"/>
                          <m:ctrlPr>
                            <a:rPr kumimoji="0" lang="es-ES_tradnl" sz="48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accPr>
                        <m:e>
                          <m:r>
                            <a:rPr kumimoji="0" lang="es-DO" sz="48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𝟖</m:t>
                          </m:r>
                        </m:e>
                      </m:acc>
                      <m:r>
                        <a:rPr kumimoji="0" lang="es-ES" sz="4800" b="1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</m:oMath>
                  </m:oMathPara>
                </a14:m>
                <a:endParaRPr kumimoji="0" lang="es-ES" sz="4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538E1BC5-8436-4F2A-8254-131D57EF60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4099" y="3262432"/>
                <a:ext cx="3051699" cy="8326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ángulo 9">
                <a:extLst>
                  <a:ext uri="{FF2B5EF4-FFF2-40B4-BE49-F238E27FC236}">
                    <a16:creationId xmlns:a16="http://schemas.microsoft.com/office/drawing/2014/main" id="{68A1E029-1B22-4558-B91E-5AB5E1CA6C4D}"/>
                  </a:ext>
                </a:extLst>
              </p:cNvPr>
              <p:cNvSpPr/>
              <p:nvPr/>
            </p:nvSpPr>
            <p:spPr>
              <a:xfrm>
                <a:off x="7058528" y="1431370"/>
                <a:ext cx="1942840" cy="584775"/>
              </a:xfrm>
              <a:prstGeom prst="rect">
                <a:avLst/>
              </a:prstGeom>
              <a:solidFill>
                <a:sysClr val="window" lastClr="FFFFFF"/>
              </a:solidFill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s-DO" sz="3200" b="1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 </m:t>
                      </m:r>
                      <m:r>
                        <a:rPr kumimoji="0" lang="es-ES_tradnl" sz="3200" b="1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𝟎</m:t>
                      </m:r>
                      <m:r>
                        <a:rPr kumimoji="0" lang="es-ES_tradnl" sz="3200" b="1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.</m:t>
                      </m:r>
                      <m:r>
                        <a:rPr kumimoji="0" lang="es-DO" sz="3200" b="1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𝟎𝟎𝟒</m:t>
                      </m:r>
                      <m:r>
                        <a:rPr kumimoji="0" lang="es-ES" sz="3200" b="1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</m:oMath>
                  </m:oMathPara>
                </a14:m>
                <a:endParaRPr kumimoji="0" lang="es-ES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0" name="Rectángulo 9">
                <a:extLst>
                  <a:ext uri="{FF2B5EF4-FFF2-40B4-BE49-F238E27FC236}">
                    <a16:creationId xmlns:a16="http://schemas.microsoft.com/office/drawing/2014/main" id="{68A1E029-1B22-4558-B91E-5AB5E1CA6C4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528" y="1431370"/>
                <a:ext cx="1942840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1154117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5" grpId="0" animBg="1"/>
      <p:bldP spid="15" grpId="1" animBg="1"/>
      <p:bldP spid="16" grpId="0"/>
      <p:bldP spid="8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FFF6BD-A38A-41AF-962E-FF5CADA0A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s-DO"/>
              <a:t>Ediciones Zorrilla SRL</a:t>
            </a:r>
            <a:endParaRPr lang="en-US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3F6C378-2D54-4F47-BF6A-E31DBB5D63C1}"/>
              </a:ext>
            </a:extLst>
          </p:cNvPr>
          <p:cNvSpPr txBox="1"/>
          <p:nvPr/>
        </p:nvSpPr>
        <p:spPr>
          <a:xfrm>
            <a:off x="10187689" y="6171194"/>
            <a:ext cx="485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26F4FAE8-9205-CB47-BE93-E1B6DFA0CB2F}" type="slidenum">
              <a:rPr lang="es-DO">
                <a:solidFill>
                  <a:schemeClr val="bg1"/>
                </a:solidFill>
                <a:latin typeface="Arial Rounded MT Bold" panose="020F0704030504030204" pitchFamily="34" charset="77"/>
              </a:rPr>
              <a:t>3</a:t>
            </a:fld>
            <a:endParaRPr lang="es-DO" dirty="0">
              <a:solidFill>
                <a:schemeClr val="bg1"/>
              </a:solidFill>
              <a:latin typeface="Arial Rounded MT Bold" panose="020F0704030504030204" pitchFamily="34" charset="77"/>
            </a:endParaRPr>
          </a:p>
        </p:txBody>
      </p:sp>
      <p:sp>
        <p:nvSpPr>
          <p:cNvPr id="7" name="4 Marcador de pie de página">
            <a:extLst>
              <a:ext uri="{FF2B5EF4-FFF2-40B4-BE49-F238E27FC236}">
                <a16:creationId xmlns:a16="http://schemas.microsoft.com/office/drawing/2014/main" id="{81CDBA20-C447-4CE5-BE90-8E9082C3D7E5}"/>
              </a:ext>
            </a:extLst>
          </p:cNvPr>
          <p:cNvSpPr txBox="1">
            <a:spLocks/>
          </p:cNvSpPr>
          <p:nvPr/>
        </p:nvSpPr>
        <p:spPr>
          <a:xfrm>
            <a:off x="2766569" y="6270615"/>
            <a:ext cx="41120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r>
              <a:rPr lang="es-DO" b="1">
                <a:solidFill>
                  <a:schemeClr val="tx1"/>
                </a:solidFill>
                <a:hlinkClick r:id="rId2"/>
              </a:rPr>
              <a:t>www.edicioneszorrilla.com</a:t>
            </a:r>
            <a:r>
              <a:rPr lang="es-DO" b="1">
                <a:solidFill>
                  <a:schemeClr val="tx1"/>
                </a:solidFill>
              </a:rPr>
              <a:t>    </a:t>
            </a:r>
            <a:r>
              <a:rPr lang="es-DO"/>
              <a:t> </a:t>
            </a:r>
            <a:r>
              <a:rPr lang="es-DO" b="1">
                <a:solidFill>
                  <a:srgbClr val="0070C0"/>
                </a:solidFill>
              </a:rPr>
              <a:t>edicioneszorrilla@hotmail.com</a:t>
            </a:r>
            <a:endParaRPr lang="es-DO" b="1" dirty="0">
              <a:solidFill>
                <a:srgbClr val="0070C0"/>
              </a:solidFill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88A99D2A-FFB4-4124-A266-172FE153B014}"/>
              </a:ext>
            </a:extLst>
          </p:cNvPr>
          <p:cNvSpPr/>
          <p:nvPr/>
        </p:nvSpPr>
        <p:spPr>
          <a:xfrm>
            <a:off x="7976436" y="6283899"/>
            <a:ext cx="18843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DO" sz="1600" b="1" dirty="0">
                <a:solidFill>
                  <a:schemeClr val="accent6">
                    <a:lumMod val="75000"/>
                  </a:schemeClr>
                </a:solidFill>
              </a:rPr>
              <a:t>Cristo murió por mí </a:t>
            </a:r>
            <a:endParaRPr lang="es-DO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84512B6F-07F8-4125-849D-AF1FECE444B4}"/>
              </a:ext>
            </a:extLst>
          </p:cNvPr>
          <p:cNvSpPr/>
          <p:nvPr/>
        </p:nvSpPr>
        <p:spPr>
          <a:xfrm>
            <a:off x="1600200" y="228601"/>
            <a:ext cx="835292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DO" sz="4000" b="1" dirty="0">
                <a:solidFill>
                  <a:srgbClr val="00B050"/>
                </a:solidFill>
                <a:latin typeface="Algerian" panose="04020705040A02060702" pitchFamily="82" charset="0"/>
                <a:cs typeface="Arial" charset="0"/>
              </a:rPr>
              <a:t>A que distancia esta alejado del punto de origen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14">
                <a:extLst>
                  <a:ext uri="{FF2B5EF4-FFF2-40B4-BE49-F238E27FC236}">
                    <a16:creationId xmlns:a16="http://schemas.microsoft.com/office/drawing/2014/main" id="{7FE53A29-1B9C-4C52-8097-7E7F50A10E74}"/>
                  </a:ext>
                </a:extLst>
              </p:cNvPr>
              <p:cNvSpPr/>
              <p:nvPr/>
            </p:nvSpPr>
            <p:spPr>
              <a:xfrm>
                <a:off x="2782544" y="1557098"/>
                <a:ext cx="679993" cy="7694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DO" sz="4400" b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s-DO" sz="4400" b="1" dirty="0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10" name="Rectangle 14">
                <a:extLst>
                  <a:ext uri="{FF2B5EF4-FFF2-40B4-BE49-F238E27FC236}">
                    <a16:creationId xmlns:a16="http://schemas.microsoft.com/office/drawing/2014/main" id="{7FE53A29-1B9C-4C52-8097-7E7F50A10E7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2544" y="1557098"/>
                <a:ext cx="679993" cy="769441"/>
              </a:xfrm>
              <a:prstGeom prst="rect">
                <a:avLst/>
              </a:prstGeom>
              <a:blipFill>
                <a:blip r:embed="rId3"/>
                <a:stretch>
                  <a:fillRect l="-3636" r="-1818" b="-1639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7">
            <a:extLst>
              <a:ext uri="{FF2B5EF4-FFF2-40B4-BE49-F238E27FC236}">
                <a16:creationId xmlns:a16="http://schemas.microsoft.com/office/drawing/2014/main" id="{5ABF5686-ED3E-4492-979D-3F483D69CAAC}"/>
              </a:ext>
            </a:extLst>
          </p:cNvPr>
          <p:cNvSpPr/>
          <p:nvPr/>
        </p:nvSpPr>
        <p:spPr>
          <a:xfrm>
            <a:off x="1788211" y="4319131"/>
            <a:ext cx="93374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DO" sz="3600" b="1" dirty="0">
                <a:solidFill>
                  <a:srgbClr val="FF0000"/>
                </a:solidFill>
                <a:latin typeface="Arial" charset="0"/>
                <a:cs typeface="Arial" charset="0"/>
              </a:rPr>
              <a:t>5 </a:t>
            </a:r>
            <a:r>
              <a:rPr lang="es-DO" sz="3600" b="1" dirty="0">
                <a:solidFill>
                  <a:prstClr val="black"/>
                </a:solidFill>
                <a:latin typeface="Arial" charset="0"/>
                <a:cs typeface="Arial" charset="0"/>
              </a:rPr>
              <a:t>esta alejado cinco lugares hacia la </a:t>
            </a:r>
            <a:r>
              <a:rPr lang="es-DO" sz="3600" b="1" dirty="0">
                <a:solidFill>
                  <a:srgbClr val="FF0000"/>
                </a:solidFill>
                <a:latin typeface="Arial" charset="0"/>
                <a:cs typeface="Arial" charset="0"/>
              </a:rPr>
              <a:t>derecha</a:t>
            </a:r>
            <a:r>
              <a:rPr lang="es-DO" sz="3600" b="1" dirty="0">
                <a:solidFill>
                  <a:prstClr val="black"/>
                </a:solidFill>
                <a:latin typeface="Arial" charset="0"/>
                <a:cs typeface="Arial" charset="0"/>
              </a:rPr>
              <a:t> del punto de origen.</a:t>
            </a:r>
          </a:p>
        </p:txBody>
      </p:sp>
      <p:pic>
        <p:nvPicPr>
          <p:cNvPr id="12" name="Picture 9">
            <a:extLst>
              <a:ext uri="{FF2B5EF4-FFF2-40B4-BE49-F238E27FC236}">
                <a16:creationId xmlns:a16="http://schemas.microsoft.com/office/drawing/2014/main" id="{FD3E60C8-0A71-4712-AAFC-06284AAC20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3340" y="2944918"/>
            <a:ext cx="9039340" cy="1295400"/>
          </a:xfrm>
          <a:prstGeom prst="rect">
            <a:avLst/>
          </a:prstGeom>
        </p:spPr>
      </p:pic>
      <p:pic>
        <p:nvPicPr>
          <p:cNvPr id="13" name="Picture 10">
            <a:extLst>
              <a:ext uri="{FF2B5EF4-FFF2-40B4-BE49-F238E27FC236}">
                <a16:creationId xmlns:a16="http://schemas.microsoft.com/office/drawing/2014/main" id="{EE18C007-2347-406E-AFE6-CD0B430A0E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0921" y="2390686"/>
            <a:ext cx="514153" cy="669957"/>
          </a:xfrm>
          <a:prstGeom prst="rect">
            <a:avLst/>
          </a:prstGeom>
        </p:spPr>
      </p:pic>
      <p:sp>
        <p:nvSpPr>
          <p:cNvPr id="14" name="Line 5">
            <a:extLst>
              <a:ext uri="{FF2B5EF4-FFF2-40B4-BE49-F238E27FC236}">
                <a16:creationId xmlns:a16="http://schemas.microsoft.com/office/drawing/2014/main" id="{1DB1BC69-506C-4DFE-A925-237C97B6D28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704657" y="3217799"/>
            <a:ext cx="2693753" cy="17778"/>
          </a:xfrm>
          <a:prstGeom prst="line">
            <a:avLst/>
          </a:prstGeom>
          <a:noFill/>
          <a:ln w="203200">
            <a:solidFill>
              <a:srgbClr val="00B05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>
              <a:ln>
                <a:solidFill>
                  <a:srgbClr val="00B050"/>
                </a:solidFill>
              </a:ln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28859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1"/>
          <p:cNvSpPr>
            <a:spLocks noChangeArrowheads="1"/>
          </p:cNvSpPr>
          <p:nvPr/>
        </p:nvSpPr>
        <p:spPr bwMode="auto">
          <a:xfrm>
            <a:off x="1847850" y="1241425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DO"/>
          </a:p>
        </p:txBody>
      </p:sp>
      <p:sp>
        <p:nvSpPr>
          <p:cNvPr id="2" name="Rectángulo 1"/>
          <p:cNvSpPr/>
          <p:nvPr/>
        </p:nvSpPr>
        <p:spPr>
          <a:xfrm>
            <a:off x="1701229" y="1270690"/>
            <a:ext cx="44262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DO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¿Cómo es el signo de </a:t>
            </a:r>
            <a:r>
              <a:rPr lang="es-DO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5</a:t>
            </a:r>
            <a:r>
              <a:rPr lang="es-DO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? </a:t>
            </a:r>
            <a:endParaRPr lang="es-ES" sz="3200" b="1" dirty="0"/>
          </a:p>
        </p:txBody>
      </p:sp>
      <p:sp>
        <p:nvSpPr>
          <p:cNvPr id="3" name="Rectángulo 2"/>
          <p:cNvSpPr/>
          <p:nvPr/>
        </p:nvSpPr>
        <p:spPr>
          <a:xfrm>
            <a:off x="7072691" y="1235275"/>
            <a:ext cx="1720343" cy="523220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es-ES" sz="2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s-DO" sz="2800" b="1" u="sng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Negativo </a:t>
            </a:r>
            <a:endParaRPr lang="es-ES" sz="2800" b="1" u="sng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ángulo 4"/>
              <p:cNvSpPr/>
              <p:nvPr/>
            </p:nvSpPr>
            <p:spPr>
              <a:xfrm>
                <a:off x="1485657" y="2670944"/>
                <a:ext cx="4641784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s-DO" sz="40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𝟒</m:t>
                    </m:r>
                    <m:r>
                      <a:rPr lang="es-DO" sz="40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s-DO" sz="40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s-DO" sz="40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𝟓</m:t>
                    </m:r>
                    <m:r>
                      <a:rPr lang="es-DO" sz="40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  <m:r>
                      <a:rPr lang="es-DO" sz="4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𝟓</m:t>
                    </m:r>
                    <m:r>
                      <a:rPr lang="es-DO" sz="40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s-DO" sz="40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𝟕</m:t>
                    </m:r>
                    <m:r>
                      <a:rPr lang="es-DO" sz="4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  <m:r>
                      <a:rPr lang="es-DO" sz="4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𝟓</m:t>
                    </m:r>
                  </m:oMath>
                </a14:m>
                <a:r>
                  <a:rPr lang="es-DO" sz="4000" b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endParaRPr lang="es-ES" sz="4000" b="1" dirty="0"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Rectá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5657" y="2670944"/>
                <a:ext cx="4641784" cy="707886"/>
              </a:xfrm>
              <a:prstGeom prst="rect">
                <a:avLst/>
              </a:prstGeom>
              <a:blipFill>
                <a:blip r:embed="rId3"/>
                <a:stretch>
                  <a:fillRect l="-1639" b="-1754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ángulo 30"/>
              <p:cNvSpPr/>
              <p:nvPr/>
            </p:nvSpPr>
            <p:spPr>
              <a:xfrm>
                <a:off x="1536165" y="1"/>
                <a:ext cx="2475358" cy="584775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s-DO" sz="3200" b="1" i="1">
                        <a:solidFill>
                          <a:srgbClr val="FF0000"/>
                        </a:solidFill>
                        <a:highlight>
                          <a:srgbClr val="FFFF00"/>
                        </a:highlight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s-DO" sz="3200" b="1" i="1">
                        <a:solidFill>
                          <a:srgbClr val="FF0000"/>
                        </a:solidFill>
                        <a:highlight>
                          <a:srgbClr val="FFFF00"/>
                        </a:highlight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𝟒</m:t>
                    </m:r>
                    <m:r>
                      <a:rPr lang="es-DO" sz="3200" b="1" i="1">
                        <a:solidFill>
                          <a:srgbClr val="FF0000"/>
                        </a:solidFill>
                        <a:highlight>
                          <a:srgbClr val="FFFF00"/>
                        </a:highlight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s-ES" sz="3200" b="1" i="1">
                        <a:solidFill>
                          <a:srgbClr val="FF0000"/>
                        </a:solidFill>
                        <a:highlight>
                          <a:srgbClr val="FFFF00"/>
                        </a:highlight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s-ES" sz="3200" b="1" i="1">
                        <a:solidFill>
                          <a:srgbClr val="FF0000"/>
                        </a:solidFill>
                        <a:highlight>
                          <a:srgbClr val="FFFF00"/>
                        </a:highlight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𝟓</m:t>
                    </m:r>
                    <m:r>
                      <a:rPr lang="es-DO" sz="3200" b="1" i="1">
                        <a:solidFill>
                          <a:srgbClr val="FF0000"/>
                        </a:solidFill>
                        <a:highlight>
                          <a:srgbClr val="FFFF00"/>
                        </a:highlight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s-ES" sz="3200" b="1" i="1">
                        <a:solidFill>
                          <a:srgbClr val="FF0000"/>
                        </a:solidFill>
                        <a:highlight>
                          <a:srgbClr val="FFFF00"/>
                        </a:highlight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𝟕</m:t>
                    </m:r>
                  </m:oMath>
                </a14:m>
                <a:r>
                  <a:rPr lang="es-DO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 </a:t>
                </a:r>
                <a:endParaRPr lang="es-ES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1" name="Rectángulo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6165" y="1"/>
                <a:ext cx="2475358" cy="584775"/>
              </a:xfrm>
              <a:prstGeom prst="rect">
                <a:avLst/>
              </a:prstGeom>
              <a:blipFill>
                <a:blip r:embed="rId4"/>
                <a:stretch>
                  <a:fillRect l="-4592" b="-26087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Rectángulo 33"/>
          <p:cNvSpPr/>
          <p:nvPr/>
        </p:nvSpPr>
        <p:spPr>
          <a:xfrm>
            <a:off x="4116720" y="-34808"/>
            <a:ext cx="65603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DO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Hay que  de dejar la variable </a:t>
            </a:r>
            <a:r>
              <a:rPr lang="es-DO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x </a:t>
            </a:r>
            <a:r>
              <a:rPr lang="es-DO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sola </a:t>
            </a:r>
            <a:endParaRPr lang="es-ES" sz="3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ángulo 39"/>
              <p:cNvSpPr/>
              <p:nvPr/>
            </p:nvSpPr>
            <p:spPr>
              <a:xfrm>
                <a:off x="2281348" y="3574759"/>
                <a:ext cx="1994457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s-DO" sz="36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𝟒</m:t>
                    </m:r>
                    <m:r>
                      <a:rPr lang="es-DO" sz="36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s-DO" sz="36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s-DO" sz="36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𝟏𝟐</m:t>
                    </m:r>
                  </m:oMath>
                </a14:m>
                <a:r>
                  <a:rPr lang="es-DO" sz="3600" b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endParaRPr lang="es-ES" sz="3600" b="1" dirty="0"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0" name="Rectángulo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1348" y="3574759"/>
                <a:ext cx="1994457" cy="646331"/>
              </a:xfrm>
              <a:prstGeom prst="rect">
                <a:avLst/>
              </a:prstGeom>
              <a:blipFill>
                <a:blip r:embed="rId5"/>
                <a:stretch>
                  <a:fillRect l="-3822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ángulo 41"/>
              <p:cNvSpPr/>
              <p:nvPr/>
            </p:nvSpPr>
            <p:spPr>
              <a:xfrm>
                <a:off x="2819147" y="4406740"/>
                <a:ext cx="1731564" cy="11294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DO" sz="3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s-ES" sz="3600" b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36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DO" sz="3600" b="1" i="1">
                              <a:latin typeface="Cambria Math" panose="02040503050406030204" pitchFamily="18" charset="0"/>
                            </a:rPr>
                            <m:t>𝟏𝟐</m:t>
                          </m:r>
                        </m:num>
                        <m:den>
                          <m:r>
                            <a:rPr lang="es-DO" sz="3600" b="1"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es-ES" sz="3600" b="1" dirty="0"/>
              </a:p>
            </p:txBody>
          </p:sp>
        </mc:Choice>
        <mc:Fallback xmlns="">
          <p:sp>
            <p:nvSpPr>
              <p:cNvPr id="42" name="Rectángulo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9147" y="4406740"/>
                <a:ext cx="1731564" cy="1129476"/>
              </a:xfrm>
              <a:prstGeom prst="rect">
                <a:avLst/>
              </a:prstGeom>
              <a:blipFill>
                <a:blip r:embed="rId6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ángulo 43"/>
              <p:cNvSpPr/>
              <p:nvPr/>
            </p:nvSpPr>
            <p:spPr>
              <a:xfrm>
                <a:off x="5830476" y="4603665"/>
                <a:ext cx="1455848" cy="646331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DO" sz="3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s-ES" sz="3600" b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DO" sz="3600" b="1"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s-ES" sz="3600" b="1" dirty="0"/>
              </a:p>
            </p:txBody>
          </p:sp>
        </mc:Choice>
        <mc:Fallback xmlns="">
          <p:sp>
            <p:nvSpPr>
              <p:cNvPr id="44" name="Rectángulo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0476" y="4603665"/>
                <a:ext cx="1455848" cy="64633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ángulo 41"/>
              <p:cNvSpPr/>
              <p:nvPr/>
            </p:nvSpPr>
            <p:spPr>
              <a:xfrm>
                <a:off x="4696968" y="3320658"/>
                <a:ext cx="2007281" cy="11294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ES" sz="36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DO" sz="3600" b="1"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s-DO" sz="3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num>
                        <m:den>
                          <m:r>
                            <a:rPr lang="es-DO" sz="3600" b="1"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es-ES" sz="3600" b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36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DO" sz="3600" b="1" i="1">
                              <a:latin typeface="Cambria Math" panose="02040503050406030204" pitchFamily="18" charset="0"/>
                            </a:rPr>
                            <m:t>𝟏𝟐</m:t>
                          </m:r>
                        </m:num>
                        <m:den>
                          <m:r>
                            <a:rPr lang="es-DO" sz="3600" b="1"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es-ES" sz="3600" b="1" dirty="0"/>
              </a:p>
            </p:txBody>
          </p:sp>
        </mc:Choice>
        <mc:Fallback xmlns="">
          <p:sp>
            <p:nvSpPr>
              <p:cNvPr id="43" name="Rectángulo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6968" y="3320658"/>
                <a:ext cx="2007281" cy="1129476"/>
              </a:xfrm>
              <a:prstGeom prst="rect">
                <a:avLst/>
              </a:prstGeom>
              <a:blipFill>
                <a:blip r:embed="rId8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/>
          <p:cNvSpPr/>
          <p:nvPr/>
        </p:nvSpPr>
        <p:spPr>
          <a:xfrm>
            <a:off x="7370568" y="3649363"/>
            <a:ext cx="240698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DO" sz="2000" b="1" dirty="0">
                <a:solidFill>
                  <a:srgbClr val="FF0000"/>
                </a:solidFill>
              </a:rPr>
              <a:t>Dividiendo los términos entre </a:t>
            </a:r>
            <a:r>
              <a:rPr lang="es-DO" sz="2000" b="1" dirty="0"/>
              <a:t>4</a:t>
            </a:r>
          </a:p>
        </p:txBody>
      </p:sp>
      <p:sp>
        <p:nvSpPr>
          <p:cNvPr id="47" name="Rectangle 46"/>
          <p:cNvSpPr/>
          <p:nvPr/>
        </p:nvSpPr>
        <p:spPr>
          <a:xfrm>
            <a:off x="1660440" y="2082254"/>
            <a:ext cx="83210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DO" sz="2400" b="1" dirty="0">
                <a:solidFill>
                  <a:srgbClr val="FF0000"/>
                </a:solidFill>
              </a:rPr>
              <a:t> </a:t>
            </a:r>
            <a:r>
              <a:rPr lang="es-DO" sz="2400" b="1" dirty="0"/>
              <a:t>Adicionando </a:t>
            </a:r>
            <a:r>
              <a:rPr lang="es-DO" sz="2400" b="1" dirty="0">
                <a:solidFill>
                  <a:srgbClr val="FF0000"/>
                </a:solidFill>
              </a:rPr>
              <a:t>la misma cantidad en ambos </a:t>
            </a:r>
            <a:r>
              <a:rPr lang="es-DO" sz="2400" b="1" dirty="0"/>
              <a:t>miembros.</a:t>
            </a:r>
          </a:p>
        </p:txBody>
      </p:sp>
      <p:sp>
        <p:nvSpPr>
          <p:cNvPr id="8" name="Rectangle 7"/>
          <p:cNvSpPr/>
          <p:nvPr/>
        </p:nvSpPr>
        <p:spPr>
          <a:xfrm>
            <a:off x="2440654" y="529624"/>
            <a:ext cx="4918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DO" sz="3200" b="1" dirty="0">
                <a:solidFill>
                  <a:srgbClr val="0070C0"/>
                </a:solidFill>
              </a:rPr>
              <a:t>Mi primer problema es el </a:t>
            </a:r>
            <a:r>
              <a:rPr lang="es-DO" sz="3200" b="1" dirty="0">
                <a:solidFill>
                  <a:srgbClr val="FF0000"/>
                </a:solidFill>
              </a:rPr>
              <a:t>-5</a:t>
            </a:r>
          </a:p>
        </p:txBody>
      </p:sp>
      <p:sp>
        <p:nvSpPr>
          <p:cNvPr id="9" name="Rectangle 8"/>
          <p:cNvSpPr/>
          <p:nvPr/>
        </p:nvSpPr>
        <p:spPr>
          <a:xfrm>
            <a:off x="7496008" y="2921449"/>
            <a:ext cx="24895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DO" b="1" dirty="0">
                <a:solidFill>
                  <a:srgbClr val="00B050"/>
                </a:solidFill>
              </a:rPr>
              <a:t>Sumando las cantidades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ángulo 15">
                <a:extLst>
                  <a:ext uri="{FF2B5EF4-FFF2-40B4-BE49-F238E27FC236}">
                    <a16:creationId xmlns:a16="http://schemas.microsoft.com/office/drawing/2014/main" id="{AA9E6BCC-F388-4F03-B61E-7C7290926B7E}"/>
                  </a:ext>
                </a:extLst>
              </p:cNvPr>
              <p:cNvSpPr/>
              <p:nvPr/>
            </p:nvSpPr>
            <p:spPr>
              <a:xfrm>
                <a:off x="5611969" y="5555579"/>
                <a:ext cx="4641784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s-DO" sz="40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𝟒</m:t>
                    </m:r>
                    <m:r>
                      <a:rPr lang="es-DO" sz="40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s-DO" sz="40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s-DO" sz="40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𝟓</m:t>
                    </m:r>
                    <m:r>
                      <a:rPr lang="es-DO" sz="40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  <m:r>
                      <a:rPr lang="es-DO" sz="4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𝟓</m:t>
                    </m:r>
                    <m:r>
                      <a:rPr lang="es-DO" sz="40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s-DO" sz="40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𝟕</m:t>
                    </m:r>
                    <m:r>
                      <a:rPr lang="es-DO" sz="4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  <m:r>
                      <a:rPr lang="es-DO" sz="4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𝟓</m:t>
                    </m:r>
                  </m:oMath>
                </a14:m>
                <a:r>
                  <a:rPr lang="es-DO" sz="4000" b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endParaRPr lang="es-ES" sz="4000" b="1" dirty="0"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6" name="Rectángulo 15">
                <a:extLst>
                  <a:ext uri="{FF2B5EF4-FFF2-40B4-BE49-F238E27FC236}">
                    <a16:creationId xmlns:a16="http://schemas.microsoft.com/office/drawing/2014/main" id="{AA9E6BCC-F388-4F03-B61E-7C7290926B7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1969" y="5555579"/>
                <a:ext cx="4641784" cy="707886"/>
              </a:xfrm>
              <a:prstGeom prst="rect">
                <a:avLst/>
              </a:prstGeom>
              <a:blipFill>
                <a:blip r:embed="rId9"/>
                <a:stretch>
                  <a:fillRect l="-1639" b="-1754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18402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5" grpId="0"/>
      <p:bldP spid="31" grpId="0" animBg="1"/>
      <p:bldP spid="34" grpId="0"/>
      <p:bldP spid="40" grpId="0"/>
      <p:bldP spid="42" grpId="0"/>
      <p:bldP spid="44" grpId="0" animBg="1"/>
      <p:bldP spid="43" grpId="0"/>
      <p:bldP spid="12" grpId="0"/>
      <p:bldP spid="47" grpId="0"/>
      <p:bldP spid="9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1"/>
          <p:cNvSpPr>
            <a:spLocks noChangeArrowheads="1"/>
          </p:cNvSpPr>
          <p:nvPr/>
        </p:nvSpPr>
        <p:spPr bwMode="auto">
          <a:xfrm>
            <a:off x="1847850" y="1241425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DO"/>
          </a:p>
        </p:txBody>
      </p:sp>
      <p:sp>
        <p:nvSpPr>
          <p:cNvPr id="6" name="Rectángulo 5"/>
          <p:cNvSpPr/>
          <p:nvPr/>
        </p:nvSpPr>
        <p:spPr>
          <a:xfrm>
            <a:off x="1703513" y="949767"/>
            <a:ext cx="16552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b="1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Comprobación</a:t>
            </a:r>
            <a:endParaRPr lang="es-ES" sz="1400" b="1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ángulo 6"/>
              <p:cNvSpPr/>
              <p:nvPr/>
            </p:nvSpPr>
            <p:spPr>
              <a:xfrm>
                <a:off x="5825154" y="2021027"/>
                <a:ext cx="3750899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s-DO" sz="4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4</m:t>
                    </m:r>
                    <m:d>
                      <m:dPr>
                        <m:ctrlPr>
                          <a:rPr lang="es-DO" sz="4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s-DO" sz="4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3</m:t>
                        </m:r>
                      </m:e>
                    </m:d>
                    <m:r>
                      <a:rPr lang="es-DO" sz="48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−5=7</m:t>
                    </m:r>
                  </m:oMath>
                </a14:m>
                <a:r>
                  <a:rPr lang="es-DO" sz="48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endParaRPr lang="es-ES" sz="4800" dirty="0"/>
              </a:p>
            </p:txBody>
          </p:sp>
        </mc:Choice>
        <mc:Fallback xmlns="">
          <p:sp>
            <p:nvSpPr>
              <p:cNvPr id="7" name="Rectá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5154" y="2021027"/>
                <a:ext cx="3750899" cy="830997"/>
              </a:xfrm>
              <a:prstGeom prst="rect">
                <a:avLst/>
              </a:prstGeom>
              <a:blipFill>
                <a:blip r:embed="rId3"/>
                <a:stretch>
                  <a:fillRect l="-3041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ángulo 30"/>
              <p:cNvSpPr/>
              <p:nvPr/>
            </p:nvSpPr>
            <p:spPr>
              <a:xfrm>
                <a:off x="1536165" y="1"/>
                <a:ext cx="2475358" cy="584775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s-DO" sz="3200" b="1" i="1">
                        <a:solidFill>
                          <a:srgbClr val="FF0000"/>
                        </a:solidFill>
                        <a:highlight>
                          <a:srgbClr val="FFFF00"/>
                        </a:highlight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s-DO" sz="3200" b="1" i="1">
                        <a:solidFill>
                          <a:srgbClr val="FF0000"/>
                        </a:solidFill>
                        <a:highlight>
                          <a:srgbClr val="FFFF00"/>
                        </a:highlight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𝟒</m:t>
                    </m:r>
                    <m:r>
                      <a:rPr lang="es-DO" sz="3200" b="1" i="1">
                        <a:solidFill>
                          <a:srgbClr val="FF0000"/>
                        </a:solidFill>
                        <a:highlight>
                          <a:srgbClr val="FFFF00"/>
                        </a:highlight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s-ES" sz="3200" b="1" i="1">
                        <a:solidFill>
                          <a:srgbClr val="FF0000"/>
                        </a:solidFill>
                        <a:highlight>
                          <a:srgbClr val="FFFF00"/>
                        </a:highlight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s-ES" sz="3200" b="1" i="1">
                        <a:solidFill>
                          <a:srgbClr val="FF0000"/>
                        </a:solidFill>
                        <a:highlight>
                          <a:srgbClr val="FFFF00"/>
                        </a:highlight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𝟓</m:t>
                    </m:r>
                    <m:r>
                      <a:rPr lang="es-DO" sz="3200" b="1" i="1">
                        <a:solidFill>
                          <a:srgbClr val="FF0000"/>
                        </a:solidFill>
                        <a:highlight>
                          <a:srgbClr val="FFFF00"/>
                        </a:highlight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s-ES" sz="3200" b="1" i="1">
                        <a:solidFill>
                          <a:srgbClr val="FF0000"/>
                        </a:solidFill>
                        <a:highlight>
                          <a:srgbClr val="FFFF00"/>
                        </a:highlight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𝟕</m:t>
                    </m:r>
                  </m:oMath>
                </a14:m>
                <a:r>
                  <a:rPr lang="es-DO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 </a:t>
                </a:r>
                <a:endParaRPr lang="es-ES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1" name="Rectángulo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6165" y="1"/>
                <a:ext cx="2475358" cy="584775"/>
              </a:xfrm>
              <a:prstGeom prst="rect">
                <a:avLst/>
              </a:prstGeom>
              <a:blipFill>
                <a:blip r:embed="rId4"/>
                <a:stretch>
                  <a:fillRect l="-4592" b="-26087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ángulo 43"/>
              <p:cNvSpPr/>
              <p:nvPr/>
            </p:nvSpPr>
            <p:spPr>
              <a:xfrm>
                <a:off x="5897215" y="116633"/>
                <a:ext cx="1455848" cy="646331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DO" sz="3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s-ES" sz="3600" b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DO" sz="3600" b="1"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s-ES" sz="3600" b="1" dirty="0"/>
              </a:p>
            </p:txBody>
          </p:sp>
        </mc:Choice>
        <mc:Fallback xmlns="">
          <p:sp>
            <p:nvSpPr>
              <p:cNvPr id="44" name="Rectángulo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7215" y="116633"/>
                <a:ext cx="1455848" cy="6463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ángulo 30"/>
              <p:cNvSpPr/>
              <p:nvPr/>
            </p:nvSpPr>
            <p:spPr>
              <a:xfrm>
                <a:off x="1688312" y="2059448"/>
                <a:ext cx="3624710" cy="830997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s-DO" sz="4800" b="1" i="1">
                        <a:solidFill>
                          <a:srgbClr val="FF0000"/>
                        </a:solidFill>
                        <a:highlight>
                          <a:srgbClr val="FFFF00"/>
                        </a:highlight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s-DO" sz="4800" b="1" i="1">
                        <a:solidFill>
                          <a:srgbClr val="FF0000"/>
                        </a:solidFill>
                        <a:highlight>
                          <a:srgbClr val="FFFF00"/>
                        </a:highlight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𝟒</m:t>
                    </m:r>
                    <m:r>
                      <a:rPr lang="es-DO" sz="4800" b="1" i="1">
                        <a:solidFill>
                          <a:srgbClr val="FF0000"/>
                        </a:solidFill>
                        <a:highlight>
                          <a:srgbClr val="FFFF00"/>
                        </a:highlight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s-ES" sz="4800" b="1" i="1">
                        <a:solidFill>
                          <a:srgbClr val="FF0000"/>
                        </a:solidFill>
                        <a:highlight>
                          <a:srgbClr val="FFFF00"/>
                        </a:highlight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s-ES" sz="4800" b="1" i="1">
                        <a:solidFill>
                          <a:srgbClr val="FF0000"/>
                        </a:solidFill>
                        <a:highlight>
                          <a:srgbClr val="FFFF00"/>
                        </a:highlight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𝟓</m:t>
                    </m:r>
                    <m:r>
                      <a:rPr lang="es-DO" sz="4800" b="1" i="1">
                        <a:solidFill>
                          <a:srgbClr val="FF0000"/>
                        </a:solidFill>
                        <a:highlight>
                          <a:srgbClr val="FFFF00"/>
                        </a:highlight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s-ES" sz="4800" b="1" i="1">
                        <a:solidFill>
                          <a:srgbClr val="FF0000"/>
                        </a:solidFill>
                        <a:highlight>
                          <a:srgbClr val="FFFF00"/>
                        </a:highlight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𝟕</m:t>
                    </m:r>
                  </m:oMath>
                </a14:m>
                <a:r>
                  <a:rPr lang="es-DO" sz="4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 </a:t>
                </a:r>
                <a:endParaRPr lang="es-ES" sz="4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5" name="Rectángulo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8312" y="2059448"/>
                <a:ext cx="3624710" cy="830997"/>
              </a:xfrm>
              <a:prstGeom prst="rect">
                <a:avLst/>
              </a:prstGeom>
              <a:blipFill>
                <a:blip r:embed="rId6"/>
                <a:stretch>
                  <a:fillRect l="-5944" b="-26866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ángulo 6"/>
              <p:cNvSpPr/>
              <p:nvPr/>
            </p:nvSpPr>
            <p:spPr>
              <a:xfrm>
                <a:off x="4004069" y="3403796"/>
                <a:ext cx="3348994" cy="830997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s-DO" sz="48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𝟏𝟐</m:t>
                    </m:r>
                    <m:r>
                      <a:rPr lang="es-DO" sz="48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s-DO" sz="48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𝟓</m:t>
                    </m:r>
                    <m:r>
                      <a:rPr lang="es-DO" sz="48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s-DO" sz="48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𝟕</m:t>
                    </m:r>
                  </m:oMath>
                </a14:m>
                <a:r>
                  <a:rPr lang="es-DO" sz="4800" b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endParaRPr lang="es-ES" sz="4800" b="1" dirty="0"/>
              </a:p>
            </p:txBody>
          </p:sp>
        </mc:Choice>
        <mc:Fallback xmlns="">
          <p:sp>
            <p:nvSpPr>
              <p:cNvPr id="26" name="Rectá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4069" y="3403796"/>
                <a:ext cx="3348994" cy="830997"/>
              </a:xfrm>
              <a:prstGeom prst="rect">
                <a:avLst/>
              </a:prstGeom>
              <a:blipFill>
                <a:blip r:embed="rId7"/>
                <a:stretch>
                  <a:fillRect l="-3019" b="-1515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99603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31" grpId="0" animBg="1"/>
      <p:bldP spid="44" grpId="0" animBg="1"/>
      <p:bldP spid="25" grpId="0" animBg="1"/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1"/>
          <p:cNvSpPr>
            <a:spLocks noChangeArrowheads="1"/>
          </p:cNvSpPr>
          <p:nvPr/>
        </p:nvSpPr>
        <p:spPr bwMode="auto">
          <a:xfrm>
            <a:off x="1847850" y="1241425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DO"/>
          </a:p>
        </p:txBody>
      </p:sp>
      <p:sp>
        <p:nvSpPr>
          <p:cNvPr id="3081" name="Rectangle 9"/>
          <p:cNvSpPr>
            <a:spLocks noChangeArrowheads="1"/>
          </p:cNvSpPr>
          <p:nvPr/>
        </p:nvSpPr>
        <p:spPr bwMode="auto">
          <a:xfrm>
            <a:off x="1524001" y="509072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DO">
              <a:latin typeface="Arial" pitchFamily="34" charset="0"/>
              <a:cs typeface="Arial" pitchFamily="34" charset="0"/>
            </a:endParaRPr>
          </a:p>
        </p:txBody>
      </p:sp>
      <p:sp>
        <p:nvSpPr>
          <p:cNvPr id="3084" name="Rectangle 12"/>
          <p:cNvSpPr>
            <a:spLocks noChangeArrowheads="1"/>
          </p:cNvSpPr>
          <p:nvPr/>
        </p:nvSpPr>
        <p:spPr bwMode="auto">
          <a:xfrm>
            <a:off x="1524000" y="524461"/>
            <a:ext cx="23596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DO" sz="1600">
                <a:latin typeface="Times New Roman" pitchFamily="18" charset="0"/>
                <a:ea typeface="Times New Roman" pitchFamily="18" charset="0"/>
                <a:cs typeface="Arial" pitchFamily="34" charset="0"/>
              </a:rPr>
              <a:t> </a:t>
            </a:r>
            <a:endParaRPr lang="es-DO">
              <a:latin typeface="Arial" pitchFamily="34" charset="0"/>
              <a:cs typeface="Arial" pitchFamily="34" charset="0"/>
            </a:endParaRPr>
          </a:p>
        </p:txBody>
      </p:sp>
      <p:sp>
        <p:nvSpPr>
          <p:cNvPr id="3087" name="Rectangle 15"/>
          <p:cNvSpPr>
            <a:spLocks noChangeArrowheads="1"/>
          </p:cNvSpPr>
          <p:nvPr/>
        </p:nvSpPr>
        <p:spPr bwMode="auto">
          <a:xfrm>
            <a:off x="1524000" y="524461"/>
            <a:ext cx="23596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DO" sz="1600">
                <a:latin typeface="Times New Roman" pitchFamily="18" charset="0"/>
                <a:ea typeface="Times New Roman" pitchFamily="18" charset="0"/>
                <a:cs typeface="Arial" pitchFamily="34" charset="0"/>
              </a:rPr>
              <a:t> </a:t>
            </a:r>
            <a:endParaRPr lang="es-DO">
              <a:latin typeface="Arial" pitchFamily="34" charset="0"/>
              <a:cs typeface="Arial" pitchFamily="34" charset="0"/>
            </a:endParaRPr>
          </a:p>
        </p:txBody>
      </p:sp>
      <p:sp>
        <p:nvSpPr>
          <p:cNvPr id="3102" name="Rectangle 30"/>
          <p:cNvSpPr>
            <a:spLocks noChangeArrowheads="1"/>
          </p:cNvSpPr>
          <p:nvPr/>
        </p:nvSpPr>
        <p:spPr bwMode="auto">
          <a:xfrm>
            <a:off x="1524001" y="509072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DO">
              <a:latin typeface="Arial" pitchFamily="34" charset="0"/>
              <a:cs typeface="Arial" pitchFamily="34" charset="0"/>
            </a:endParaRPr>
          </a:p>
        </p:txBody>
      </p:sp>
      <p:sp>
        <p:nvSpPr>
          <p:cNvPr id="3106" name="Rectangle 34"/>
          <p:cNvSpPr>
            <a:spLocks noChangeArrowheads="1"/>
          </p:cNvSpPr>
          <p:nvPr/>
        </p:nvSpPr>
        <p:spPr bwMode="auto">
          <a:xfrm>
            <a:off x="1524001" y="524461"/>
            <a:ext cx="49244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DO" sz="1600">
                <a:latin typeface="Times New Roman" pitchFamily="18" charset="0"/>
                <a:ea typeface="Times New Roman" pitchFamily="18" charset="0"/>
                <a:cs typeface="Arial" pitchFamily="34" charset="0"/>
              </a:rPr>
              <a:t>      </a:t>
            </a:r>
            <a:endParaRPr lang="es-DO"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ángulo 2"/>
              <p:cNvSpPr/>
              <p:nvPr/>
            </p:nvSpPr>
            <p:spPr>
              <a:xfrm>
                <a:off x="1524001" y="50564"/>
                <a:ext cx="4025461" cy="646331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3600" b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DO" sz="3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s-ES" sz="3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s-DO" sz="3600" b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3600" b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s-ES" sz="3600" b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3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s-ES" sz="3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s-ES" sz="3600" b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ES" sz="3600" b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</m:oMath>
                  </m:oMathPara>
                </a14:m>
                <a:endParaRPr lang="es-ES" sz="3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Rectángulo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1" y="50564"/>
                <a:ext cx="4025461" cy="646331"/>
              </a:xfrm>
              <a:prstGeom prst="rect">
                <a:avLst/>
              </a:prstGeom>
              <a:blipFill>
                <a:blip r:embed="rId3"/>
                <a:stretch>
                  <a:fillRect l="-1577" b="-23077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ángulo 3"/>
          <p:cNvSpPr/>
          <p:nvPr/>
        </p:nvSpPr>
        <p:spPr>
          <a:xfrm>
            <a:off x="1839866" y="836348"/>
            <a:ext cx="75931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DO" sz="28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Se agrupan los </a:t>
            </a:r>
            <a:r>
              <a:rPr lang="es-DO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términos semejantes</a:t>
            </a:r>
            <a:r>
              <a:rPr lang="es-DO" sz="28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esto quiere decir  </a:t>
            </a:r>
            <a:r>
              <a:rPr lang="es-DO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5x</a:t>
            </a:r>
            <a:r>
              <a:rPr lang="es-DO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y </a:t>
            </a:r>
            <a:r>
              <a:rPr lang="es-DO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2x</a:t>
            </a:r>
            <a:r>
              <a:rPr lang="es-DO" sz="28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también </a:t>
            </a:r>
            <a:r>
              <a:rPr lang="es-DO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-6</a:t>
            </a:r>
            <a:r>
              <a:rPr lang="es-DO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y </a:t>
            </a:r>
            <a:r>
              <a:rPr lang="es-DO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12</a:t>
            </a:r>
            <a:endParaRPr lang="es-ES" sz="2800" b="1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ángulo 6"/>
              <p:cNvSpPr/>
              <p:nvPr/>
            </p:nvSpPr>
            <p:spPr>
              <a:xfrm>
                <a:off x="1490870" y="3552844"/>
                <a:ext cx="9426298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s-DO" sz="48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𝟓</m:t>
                    </m:r>
                    <m:r>
                      <a:rPr lang="es-DO" sz="48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s-DO" sz="48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s-DO" sz="48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𝟔</m:t>
                    </m:r>
                    <m:r>
                      <a:rPr lang="es-DO" sz="48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  <m:r>
                      <a:rPr lang="es-DO" sz="48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𝟔</m:t>
                    </m:r>
                    <m:r>
                      <a:rPr lang="es-DO" sz="48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s-DO" sz="48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𝟐</m:t>
                    </m:r>
                    <m:r>
                      <a:rPr lang="es-DO" sz="48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s-DO" sz="48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=2</m:t>
                    </m:r>
                    <m:r>
                      <a:rPr lang="es-DO" sz="48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s-DO" sz="48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−2</m:t>
                    </m:r>
                    <m:r>
                      <a:rPr lang="es-DO" sz="48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s-DO" sz="48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1</m:t>
                    </m:r>
                    <m:r>
                      <a:rPr lang="es-DO" sz="48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𝟐</m:t>
                    </m:r>
                    <m:r>
                      <a:rPr lang="es-DO" sz="48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  <m:r>
                      <a:rPr lang="es-DO" sz="48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𝟔</m:t>
                    </m:r>
                  </m:oMath>
                </a14:m>
                <a:r>
                  <a:rPr lang="es-DO" sz="48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endParaRPr lang="es-ES" sz="4800" dirty="0"/>
              </a:p>
            </p:txBody>
          </p:sp>
        </mc:Choice>
        <mc:Fallback xmlns="">
          <p:sp>
            <p:nvSpPr>
              <p:cNvPr id="7" name="Rectá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0870" y="3552844"/>
                <a:ext cx="9426298" cy="830997"/>
              </a:xfrm>
              <a:prstGeom prst="rect">
                <a:avLst/>
              </a:prstGeom>
              <a:blipFill>
                <a:blip r:embed="rId4"/>
                <a:stretch>
                  <a:fillRect l="-1210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Rectángulo 29"/>
          <p:cNvSpPr/>
          <p:nvPr/>
        </p:nvSpPr>
        <p:spPr>
          <a:xfrm>
            <a:off x="1703513" y="1812441"/>
            <a:ext cx="855569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DO" sz="32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Siempre debemos de tratar de agrupar la variable que se va a despejar a la </a:t>
            </a:r>
            <a:r>
              <a:rPr lang="es-DO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izquierda</a:t>
            </a:r>
            <a:r>
              <a:rPr lang="es-DO" sz="32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s-ES" sz="3200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0200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7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1"/>
          <p:cNvSpPr>
            <a:spLocks noChangeArrowheads="1"/>
          </p:cNvSpPr>
          <p:nvPr/>
        </p:nvSpPr>
        <p:spPr bwMode="auto">
          <a:xfrm>
            <a:off x="1847850" y="1241425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DO"/>
          </a:p>
        </p:txBody>
      </p:sp>
      <p:sp>
        <p:nvSpPr>
          <p:cNvPr id="3081" name="Rectangle 9"/>
          <p:cNvSpPr>
            <a:spLocks noChangeArrowheads="1"/>
          </p:cNvSpPr>
          <p:nvPr/>
        </p:nvSpPr>
        <p:spPr bwMode="auto">
          <a:xfrm>
            <a:off x="1524001" y="509072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DO">
              <a:latin typeface="Arial" pitchFamily="34" charset="0"/>
              <a:cs typeface="Arial" pitchFamily="34" charset="0"/>
            </a:endParaRPr>
          </a:p>
        </p:txBody>
      </p:sp>
      <p:sp>
        <p:nvSpPr>
          <p:cNvPr id="3084" name="Rectangle 12"/>
          <p:cNvSpPr>
            <a:spLocks noChangeArrowheads="1"/>
          </p:cNvSpPr>
          <p:nvPr/>
        </p:nvSpPr>
        <p:spPr bwMode="auto">
          <a:xfrm>
            <a:off x="1524000" y="524461"/>
            <a:ext cx="23596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DO" sz="1600">
                <a:latin typeface="Times New Roman" pitchFamily="18" charset="0"/>
                <a:ea typeface="Times New Roman" pitchFamily="18" charset="0"/>
                <a:cs typeface="Arial" pitchFamily="34" charset="0"/>
              </a:rPr>
              <a:t> </a:t>
            </a:r>
            <a:endParaRPr lang="es-DO">
              <a:latin typeface="Arial" pitchFamily="34" charset="0"/>
              <a:cs typeface="Arial" pitchFamily="34" charset="0"/>
            </a:endParaRPr>
          </a:p>
        </p:txBody>
      </p:sp>
      <p:sp>
        <p:nvSpPr>
          <p:cNvPr id="3087" name="Rectangle 15"/>
          <p:cNvSpPr>
            <a:spLocks noChangeArrowheads="1"/>
          </p:cNvSpPr>
          <p:nvPr/>
        </p:nvSpPr>
        <p:spPr bwMode="auto">
          <a:xfrm>
            <a:off x="1524000" y="524461"/>
            <a:ext cx="23596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DO" sz="1600">
                <a:latin typeface="Times New Roman" pitchFamily="18" charset="0"/>
                <a:ea typeface="Times New Roman" pitchFamily="18" charset="0"/>
                <a:cs typeface="Arial" pitchFamily="34" charset="0"/>
              </a:rPr>
              <a:t> </a:t>
            </a:r>
            <a:endParaRPr lang="es-DO">
              <a:latin typeface="Arial" pitchFamily="34" charset="0"/>
              <a:cs typeface="Arial" pitchFamily="34" charset="0"/>
            </a:endParaRPr>
          </a:p>
        </p:txBody>
      </p:sp>
      <p:sp>
        <p:nvSpPr>
          <p:cNvPr id="3102" name="Rectangle 30"/>
          <p:cNvSpPr>
            <a:spLocks noChangeArrowheads="1"/>
          </p:cNvSpPr>
          <p:nvPr/>
        </p:nvSpPr>
        <p:spPr bwMode="auto">
          <a:xfrm>
            <a:off x="1524001" y="509072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DO">
              <a:latin typeface="Arial" pitchFamily="34" charset="0"/>
              <a:cs typeface="Arial" pitchFamily="34" charset="0"/>
            </a:endParaRPr>
          </a:p>
        </p:txBody>
      </p:sp>
      <p:sp>
        <p:nvSpPr>
          <p:cNvPr id="3106" name="Rectangle 34"/>
          <p:cNvSpPr>
            <a:spLocks noChangeArrowheads="1"/>
          </p:cNvSpPr>
          <p:nvPr/>
        </p:nvSpPr>
        <p:spPr bwMode="auto">
          <a:xfrm>
            <a:off x="1524001" y="524461"/>
            <a:ext cx="49244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DO" sz="1600">
                <a:latin typeface="Times New Roman" pitchFamily="18" charset="0"/>
                <a:ea typeface="Times New Roman" pitchFamily="18" charset="0"/>
                <a:cs typeface="Arial" pitchFamily="34" charset="0"/>
              </a:rPr>
              <a:t>      </a:t>
            </a:r>
            <a:endParaRPr lang="es-DO"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ángulo 2"/>
              <p:cNvSpPr/>
              <p:nvPr/>
            </p:nvSpPr>
            <p:spPr>
              <a:xfrm>
                <a:off x="1524001" y="50564"/>
                <a:ext cx="4025461" cy="646331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3600" b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DO" sz="3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s-ES" sz="3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s-DO" sz="3600" b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3600" b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s-ES" sz="3600" b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3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s-ES" sz="3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s-ES" sz="3600" b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ES" sz="3600" b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</m:oMath>
                  </m:oMathPara>
                </a14:m>
                <a:endParaRPr lang="es-ES" sz="3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Rectángulo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1" y="50564"/>
                <a:ext cx="4025461" cy="646331"/>
              </a:xfrm>
              <a:prstGeom prst="rect">
                <a:avLst/>
              </a:prstGeom>
              <a:blipFill>
                <a:blip r:embed="rId3"/>
                <a:stretch>
                  <a:fillRect l="-1577" b="-23077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ángulo 6"/>
              <p:cNvSpPr/>
              <p:nvPr/>
            </p:nvSpPr>
            <p:spPr>
              <a:xfrm>
                <a:off x="2550115" y="2312966"/>
                <a:ext cx="4273799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s-DO" sz="40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5</m:t>
                    </m:r>
                    <m:r>
                      <a:rPr lang="es-DO" sz="40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s-DO" sz="4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s-DO" sz="4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𝟐</m:t>
                    </m:r>
                    <m:r>
                      <a:rPr lang="es-DO" sz="4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s-DO" sz="40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=1</m:t>
                    </m:r>
                    <m:r>
                      <a:rPr lang="es-DO" sz="40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𝟐</m:t>
                    </m:r>
                    <m:r>
                      <a:rPr lang="es-DO" sz="40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  <m:r>
                      <a:rPr lang="es-DO" sz="4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𝟔</m:t>
                    </m:r>
                  </m:oMath>
                </a14:m>
                <a:r>
                  <a:rPr lang="es-DO" sz="4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endParaRPr lang="es-ES" sz="4000" dirty="0"/>
              </a:p>
            </p:txBody>
          </p:sp>
        </mc:Choice>
        <mc:Fallback xmlns="">
          <p:sp>
            <p:nvSpPr>
              <p:cNvPr id="7" name="Rectá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0115" y="2312966"/>
                <a:ext cx="4273799" cy="707886"/>
              </a:xfrm>
              <a:prstGeom prst="rect">
                <a:avLst/>
              </a:prstGeom>
              <a:blipFill>
                <a:blip r:embed="rId4"/>
                <a:stretch>
                  <a:fillRect l="-2077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ángulo 7"/>
          <p:cNvSpPr/>
          <p:nvPr/>
        </p:nvSpPr>
        <p:spPr>
          <a:xfrm>
            <a:off x="2291186" y="3115517"/>
            <a:ext cx="40014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DO" sz="28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Realizamos la operación </a:t>
            </a:r>
            <a:endParaRPr lang="es-ES" sz="2800" b="1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ángulo 8"/>
              <p:cNvSpPr/>
              <p:nvPr/>
            </p:nvSpPr>
            <p:spPr>
              <a:xfrm>
                <a:off x="7756656" y="3132225"/>
                <a:ext cx="2007281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DO" sz="3600" b="1" i="1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s-ES" sz="3600" b="1" i="1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s-ES" sz="3600" b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DO" sz="3600" b="1">
                          <a:latin typeface="Cambria Math" panose="02040503050406030204" pitchFamily="18" charset="0"/>
                        </a:rPr>
                        <m:t>𝟏𝟖</m:t>
                      </m:r>
                    </m:oMath>
                  </m:oMathPara>
                </a14:m>
                <a:endParaRPr lang="es-ES" sz="3600" b="1" dirty="0"/>
              </a:p>
            </p:txBody>
          </p:sp>
        </mc:Choice>
        <mc:Fallback xmlns="">
          <p:sp>
            <p:nvSpPr>
              <p:cNvPr id="9" name="Rectá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6656" y="3132225"/>
                <a:ext cx="2007281" cy="6463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ángulo 9"/>
              <p:cNvSpPr/>
              <p:nvPr/>
            </p:nvSpPr>
            <p:spPr>
              <a:xfrm>
                <a:off x="2550114" y="4624260"/>
                <a:ext cx="1973232" cy="9814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s-DO" sz="3600" b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s-ES" sz="40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s-DO" sz="40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𝟑</m:t>
                        </m:r>
                        <m:r>
                          <a:rPr lang="es-DO" sz="4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𝒙</m:t>
                        </m:r>
                      </m:num>
                      <m:den>
                        <m:r>
                          <a:rPr lang="es-DO" sz="40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𝟑</m:t>
                        </m:r>
                      </m:den>
                    </m:f>
                    <m:r>
                      <a:rPr lang="es-DO" sz="40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s-ES" sz="40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s-DO" sz="40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𝟏𝟖</m:t>
                        </m:r>
                      </m:num>
                      <m:den>
                        <m:r>
                          <a:rPr lang="es-DO" sz="40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es-DO" sz="3600" b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endParaRPr lang="es-ES" sz="3600" b="1" dirty="0"/>
              </a:p>
            </p:txBody>
          </p:sp>
        </mc:Choice>
        <mc:Fallback xmlns="">
          <p:sp>
            <p:nvSpPr>
              <p:cNvPr id="10" name="Rectángulo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0114" y="4624260"/>
                <a:ext cx="1973232" cy="981487"/>
              </a:xfrm>
              <a:prstGeom prst="rect">
                <a:avLst/>
              </a:prstGeom>
              <a:blipFill>
                <a:blip r:embed="rId6"/>
                <a:stretch>
                  <a:fillRect b="-6410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ángulo 10"/>
              <p:cNvSpPr/>
              <p:nvPr/>
            </p:nvSpPr>
            <p:spPr>
              <a:xfrm>
                <a:off x="6958168" y="4438261"/>
                <a:ext cx="1731564" cy="113306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3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s-ES" sz="3600" b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36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DO" sz="3600" b="1" i="1">
                              <a:latin typeface="Cambria Math" panose="02040503050406030204" pitchFamily="18" charset="0"/>
                            </a:rPr>
                            <m:t>𝟏𝟖</m:t>
                          </m:r>
                        </m:num>
                        <m:den>
                          <m:r>
                            <a:rPr lang="es-DO" sz="3600" b="1" i="1"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s-ES" sz="3600" b="1" dirty="0"/>
              </a:p>
            </p:txBody>
          </p:sp>
        </mc:Choice>
        <mc:Fallback xmlns="">
          <p:sp>
            <p:nvSpPr>
              <p:cNvPr id="11" name="Rectángulo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8168" y="4438261"/>
                <a:ext cx="1731564" cy="1133067"/>
              </a:xfrm>
              <a:prstGeom prst="rect">
                <a:avLst/>
              </a:prstGeom>
              <a:blipFill>
                <a:blip r:embed="rId7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ángulo 11"/>
          <p:cNvSpPr/>
          <p:nvPr/>
        </p:nvSpPr>
        <p:spPr>
          <a:xfrm>
            <a:off x="8569667" y="4033561"/>
            <a:ext cx="20136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DO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Simplificando</a:t>
            </a:r>
            <a:endParaRPr lang="es-ES" sz="24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ángulo 12"/>
              <p:cNvSpPr/>
              <p:nvPr/>
            </p:nvSpPr>
            <p:spPr>
              <a:xfrm>
                <a:off x="9024563" y="4789120"/>
                <a:ext cx="1583703" cy="707886"/>
              </a:xfrm>
              <a:prstGeom prst="rect">
                <a:avLst/>
              </a:prstGeom>
              <a:solidFill>
                <a:srgbClr val="FFC000"/>
              </a:solidFill>
            </p:spPr>
            <p:txBody>
              <a:bodyPr wrap="none">
                <a:spAutoFit/>
              </a:bodyPr>
              <a:lstStyle/>
              <a:p>
                <a:r>
                  <a:rPr lang="es-ES" sz="40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s-DO" sz="4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s-DO" sz="4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s-DO" sz="4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𝟔</m:t>
                    </m:r>
                  </m:oMath>
                </a14:m>
                <a:endParaRPr lang="es-ES" sz="4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3" name="Rectángulo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4563" y="4789120"/>
                <a:ext cx="1583703" cy="707886"/>
              </a:xfrm>
              <a:prstGeom prst="rect">
                <a:avLst/>
              </a:prstGeom>
              <a:blipFill>
                <a:blip r:embed="rId8"/>
                <a:stretch>
                  <a:fillRect r="-4000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19 Rectángulo"/>
          <p:cNvSpPr/>
          <p:nvPr/>
        </p:nvSpPr>
        <p:spPr>
          <a:xfrm>
            <a:off x="1483512" y="3987347"/>
            <a:ext cx="55670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DO" sz="2800" b="1" dirty="0"/>
              <a:t>Dividiendo entre</a:t>
            </a:r>
            <a:r>
              <a:rPr lang="es-DO" sz="2800" b="1" dirty="0">
                <a:solidFill>
                  <a:srgbClr val="FF0000"/>
                </a:solidFill>
              </a:rPr>
              <a:t> 3 </a:t>
            </a:r>
            <a:r>
              <a:rPr lang="es-DO" sz="2800" b="1" dirty="0"/>
              <a:t>los dos términos</a:t>
            </a:r>
            <a:r>
              <a:rPr lang="es-DO" sz="2800" dirty="0"/>
              <a:t>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97688" y="4389341"/>
            <a:ext cx="1520368" cy="1285514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2414116" y="1784027"/>
            <a:ext cx="37675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DO" sz="2400" b="1" dirty="0">
                <a:solidFill>
                  <a:srgbClr val="002060"/>
                </a:solidFill>
              </a:rPr>
              <a:t>EL </a:t>
            </a:r>
            <a:r>
              <a:rPr lang="es-DO" sz="2400" b="1" dirty="0">
                <a:solidFill>
                  <a:srgbClr val="FF0000"/>
                </a:solidFill>
              </a:rPr>
              <a:t>5x</a:t>
            </a:r>
            <a:r>
              <a:rPr lang="es-DO" sz="2400" b="1" dirty="0">
                <a:solidFill>
                  <a:srgbClr val="002060"/>
                </a:solidFill>
              </a:rPr>
              <a:t> y el </a:t>
            </a:r>
            <a:r>
              <a:rPr lang="es-DO" sz="2400" b="1" dirty="0">
                <a:solidFill>
                  <a:srgbClr val="FF0000"/>
                </a:solidFill>
              </a:rPr>
              <a:t>12</a:t>
            </a:r>
            <a:r>
              <a:rPr lang="es-DO" sz="2400" b="1" dirty="0">
                <a:solidFill>
                  <a:srgbClr val="002060"/>
                </a:solidFill>
              </a:rPr>
              <a:t> no se movieron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ángulo 6"/>
              <p:cNvSpPr/>
              <p:nvPr/>
            </p:nvSpPr>
            <p:spPr>
              <a:xfrm>
                <a:off x="1493708" y="896809"/>
                <a:ext cx="9441046" cy="7694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s-DO" sz="44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𝟓</m:t>
                    </m:r>
                    <m:r>
                      <a:rPr lang="es-DO" sz="44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s-DO" sz="4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s-DO" sz="4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𝟔</m:t>
                    </m:r>
                    <m:r>
                      <a:rPr lang="es-DO" sz="4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  <m:r>
                      <a:rPr lang="es-DO" sz="4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𝟔</m:t>
                    </m:r>
                    <m:r>
                      <a:rPr lang="es-DO" sz="4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s-DO" sz="4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𝟐</m:t>
                    </m:r>
                    <m:r>
                      <a:rPr lang="es-DO" sz="4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s-DO" sz="44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s-DO" sz="44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𝟐</m:t>
                    </m:r>
                    <m:r>
                      <a:rPr lang="es-DO" sz="44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s-DO" sz="44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s-DO" sz="44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𝟐</m:t>
                    </m:r>
                    <m:r>
                      <a:rPr lang="es-DO" sz="44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s-DO" sz="44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  <m:r>
                      <a:rPr lang="es-DO" sz="44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𝟏𝟐</m:t>
                    </m:r>
                    <m:r>
                      <a:rPr lang="es-DO" sz="44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  <m:r>
                      <a:rPr lang="es-DO" sz="4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𝟔</m:t>
                    </m:r>
                  </m:oMath>
                </a14:m>
                <a:r>
                  <a:rPr lang="es-DO" sz="4400" b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endParaRPr lang="es-ES" sz="4400" b="1" dirty="0"/>
              </a:p>
            </p:txBody>
          </p:sp>
        </mc:Choice>
        <mc:Fallback xmlns="">
          <p:sp>
            <p:nvSpPr>
              <p:cNvPr id="27" name="Rectá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3708" y="896809"/>
                <a:ext cx="9441046" cy="769441"/>
              </a:xfrm>
              <a:prstGeom prst="rect">
                <a:avLst/>
              </a:prstGeom>
              <a:blipFill>
                <a:blip r:embed="rId10"/>
                <a:stretch>
                  <a:fillRect l="-1210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84785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  <p:bldP spid="8" grpId="0"/>
      <p:bldP spid="9" grpId="0"/>
      <p:bldP spid="10" grpId="0"/>
      <p:bldP spid="11" grpId="0"/>
      <p:bldP spid="12" grpId="0"/>
      <p:bldP spid="13" grpId="0" animBg="1"/>
      <p:bldP spid="28" grpId="0"/>
      <p:bldP spid="26" grpId="0"/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1"/>
          <p:cNvSpPr>
            <a:spLocks noChangeArrowheads="1"/>
          </p:cNvSpPr>
          <p:nvPr/>
        </p:nvSpPr>
        <p:spPr bwMode="auto">
          <a:xfrm>
            <a:off x="1847850" y="1241425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D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ángulo 1"/>
              <p:cNvSpPr/>
              <p:nvPr/>
            </p:nvSpPr>
            <p:spPr>
              <a:xfrm>
                <a:off x="1556927" y="1"/>
                <a:ext cx="3199146" cy="901785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E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s-E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s-E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num>
                        <m:den>
                          <m:r>
                            <a:rPr lang="es-ES" sz="2800" b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es-ES" sz="2800" b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800" b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s-E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s-ES" sz="2800" b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s-ES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Rectángulo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6927" y="1"/>
                <a:ext cx="3199146" cy="901785"/>
              </a:xfrm>
              <a:prstGeom prst="rect">
                <a:avLst/>
              </a:prstGeom>
              <a:blipFill>
                <a:blip r:embed="rId3"/>
                <a:stretch>
                  <a:fillRect b="-5634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ángulo 6"/>
          <p:cNvSpPr/>
          <p:nvPr/>
        </p:nvSpPr>
        <p:spPr>
          <a:xfrm>
            <a:off x="1574766" y="890208"/>
            <a:ext cx="421130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DO" sz="2400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El número </a:t>
            </a:r>
            <a:r>
              <a:rPr lang="es-DO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12</a:t>
            </a:r>
            <a:r>
              <a:rPr lang="es-DO" sz="2400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es el menor número que divide la expresión completa </a:t>
            </a:r>
            <a:endParaRPr lang="es-ES" sz="2400" b="1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4814842" y="36788"/>
            <a:ext cx="34964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Se busca el Mínimo Común Múltiplo M.C.M</a:t>
            </a:r>
            <a:endParaRPr lang="es-ES" sz="2000" b="1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5381841" y="905946"/>
            <a:ext cx="32517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DO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Este M.C.M se multiplica por todos los términos de la ecuación</a:t>
            </a:r>
            <a:endParaRPr lang="es-ES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ángulo 2"/>
              <p:cNvSpPr/>
              <p:nvPr/>
            </p:nvSpPr>
            <p:spPr>
              <a:xfrm>
                <a:off x="1471948" y="2060852"/>
                <a:ext cx="4268925" cy="7940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DO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𝟏𝟐</m:t>
                      </m:r>
                      <m:r>
                        <a:rPr lang="es-DO" sz="2400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 </m:t>
                      </m:r>
                      <m:d>
                        <m:dPr>
                          <m:ctrlPr>
                            <a:rPr lang="es-ES" sz="24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s-ES" sz="2400" b="1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ES" sz="2400" b="1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s-ES" sz="2400" b="1" i="1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s-DO" sz="24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s-ES" sz="24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s-ES" sz="24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𝟗</m:t>
                              </m:r>
                            </m:num>
                            <m:den>
                              <m:r>
                                <a:rPr lang="es-DO" sz="24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𝟒</m:t>
                              </m:r>
                            </m:den>
                          </m:f>
                        </m:e>
                      </m:d>
                      <m:r>
                        <a:rPr lang="es-DO" sz="2400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s-DO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𝟏𝟐</m:t>
                      </m:r>
                      <m:d>
                        <m:dPr>
                          <m:ctrlPr>
                            <a:rPr lang="es-ES" sz="24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s-ES" sz="2400" b="1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ES" sz="2400" b="1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s-DO" sz="24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  <m:r>
                                <a:rPr lang="es-ES" sz="24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s-ES" sz="24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𝟑</m:t>
                              </m:r>
                            </m:num>
                            <m:den>
                              <m:r>
                                <a:rPr lang="es-ES" sz="24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𝟑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s-ES" sz="2400" b="1" dirty="0"/>
              </a:p>
            </p:txBody>
          </p:sp>
        </mc:Choice>
        <mc:Fallback xmlns="">
          <p:sp>
            <p:nvSpPr>
              <p:cNvPr id="3" name="Rectángulo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1948" y="2060852"/>
                <a:ext cx="4268925" cy="794064"/>
              </a:xfrm>
              <a:prstGeom prst="rect">
                <a:avLst/>
              </a:prstGeom>
              <a:blipFill>
                <a:blip r:embed="rId4"/>
                <a:stretch>
                  <a:fillRect b="-4688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22"/>
          <p:cNvSpPr>
            <a:spLocks noChangeArrowheads="1"/>
          </p:cNvSpPr>
          <p:nvPr/>
        </p:nvSpPr>
        <p:spPr bwMode="auto">
          <a:xfrm>
            <a:off x="6367191" y="1774538"/>
            <a:ext cx="2968121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DO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 multiplican los enteros y se dividen los denominadores           </a:t>
            </a:r>
            <a:endParaRPr lang="es-DO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ángulo 4"/>
              <p:cNvSpPr/>
              <p:nvPr/>
            </p:nvSpPr>
            <p:spPr>
              <a:xfrm>
                <a:off x="1492848" y="3046082"/>
                <a:ext cx="4893840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DO" sz="32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𝟑</m:t>
                      </m:r>
                      <m:r>
                        <a:rPr lang="es-DO" sz="3200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 </m:t>
                      </m:r>
                      <m:d>
                        <m:dPr>
                          <m:ctrlPr>
                            <a:rPr lang="es-ES" sz="32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sz="3200" b="1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sz="3200" b="1" i="1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s-DO" sz="32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𝒙</m:t>
                          </m:r>
                          <m:r>
                            <a:rPr lang="es-ES" sz="32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s-ES" sz="32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𝟗</m:t>
                          </m:r>
                        </m:e>
                      </m:d>
                      <m:r>
                        <a:rPr lang="es-DO" sz="3200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s-ES" sz="32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𝟒</m:t>
                      </m:r>
                      <m:d>
                        <m:dPr>
                          <m:ctrlPr>
                            <a:rPr lang="es-ES" sz="32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sz="3200" b="1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DO" sz="32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𝒙</m:t>
                          </m:r>
                          <m:r>
                            <a:rPr lang="es-ES" sz="32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s-ES" sz="32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𝟑</m:t>
                          </m:r>
                        </m:e>
                      </m:d>
                    </m:oMath>
                  </m:oMathPara>
                </a14:m>
                <a:endParaRPr lang="es-ES" sz="3200" b="1" dirty="0"/>
              </a:p>
            </p:txBody>
          </p:sp>
        </mc:Choice>
        <mc:Fallback xmlns="">
          <p:sp>
            <p:nvSpPr>
              <p:cNvPr id="5" name="Rectá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2848" y="3046082"/>
                <a:ext cx="4893840" cy="584775"/>
              </a:xfrm>
              <a:prstGeom prst="rect">
                <a:avLst/>
              </a:prstGeom>
              <a:blipFill>
                <a:blip r:embed="rId5"/>
                <a:stretch>
                  <a:fillRect b="-21739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ángulo 5"/>
          <p:cNvSpPr/>
          <p:nvPr/>
        </p:nvSpPr>
        <p:spPr>
          <a:xfrm>
            <a:off x="7177784" y="2926341"/>
            <a:ext cx="23134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DO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Se multiplican los términos  </a:t>
            </a:r>
            <a:endParaRPr lang="es-E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ángulo 9"/>
              <p:cNvSpPr/>
              <p:nvPr/>
            </p:nvSpPr>
            <p:spPr>
              <a:xfrm>
                <a:off x="1524000" y="3876125"/>
                <a:ext cx="4876656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s-ES" sz="36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s-ES" sz="36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𝟔</m:t>
                    </m:r>
                    <m:r>
                      <a:rPr lang="es-DO" sz="36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s-DO" sz="36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s-DO" sz="36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𝟐𝟕</m:t>
                    </m:r>
                    <m:r>
                      <a:rPr lang="es-DO" sz="36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=−</m:t>
                    </m:r>
                    <m:r>
                      <a:rPr lang="es-DO" sz="36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𝟒</m:t>
                    </m:r>
                    <m:r>
                      <a:rPr lang="es-DO" sz="36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s-DO" sz="36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s-DO" sz="36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𝟏𝟐</m:t>
                    </m:r>
                  </m:oMath>
                </a14:m>
                <a:r>
                  <a:rPr lang="es-DO" sz="3600" b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endParaRPr lang="es-ES" sz="3600" b="1" dirty="0"/>
              </a:p>
            </p:txBody>
          </p:sp>
        </mc:Choice>
        <mc:Fallback xmlns="">
          <p:sp>
            <p:nvSpPr>
              <p:cNvPr id="10" name="Rectángulo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0" y="3876125"/>
                <a:ext cx="4876656" cy="6463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ángulo 10"/>
          <p:cNvSpPr/>
          <p:nvPr/>
        </p:nvSpPr>
        <p:spPr>
          <a:xfrm>
            <a:off x="6823828" y="3938620"/>
            <a:ext cx="34613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Se agrupan los términos semejantes</a:t>
            </a:r>
            <a:r>
              <a:rPr lang="es-DO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s-ES" sz="2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ángulo 12"/>
              <p:cNvSpPr/>
              <p:nvPr/>
            </p:nvSpPr>
            <p:spPr>
              <a:xfrm>
                <a:off x="1517712" y="4555099"/>
                <a:ext cx="391431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s-ES" sz="28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s-ES" sz="28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𝟔</m:t>
                    </m:r>
                    <m:r>
                      <a:rPr lang="es-DO" sz="28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s-ES" sz="28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  <m:r>
                      <a:rPr lang="es-ES" sz="28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𝟒</m:t>
                    </m:r>
                    <m:r>
                      <a:rPr lang="es-DO" sz="28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s-DO" sz="28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=−</m:t>
                    </m:r>
                    <m:r>
                      <a:rPr lang="es-ES" sz="28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𝟏𝟐</m:t>
                    </m:r>
                    <m:r>
                      <a:rPr lang="es-DO" sz="28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  <m:r>
                      <a:rPr lang="es-DO" sz="28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𝟐𝟕</m:t>
                    </m:r>
                  </m:oMath>
                </a14:m>
                <a:r>
                  <a:rPr lang="es-DO" sz="2800" b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        </a:t>
                </a:r>
                <a:endParaRPr lang="es-ES" sz="2800" b="1" dirty="0"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3" name="Rectángulo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7712" y="4555099"/>
                <a:ext cx="3914310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ángulo 13"/>
              <p:cNvSpPr/>
              <p:nvPr/>
            </p:nvSpPr>
            <p:spPr>
              <a:xfrm>
                <a:off x="2415873" y="5241213"/>
                <a:ext cx="2203232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s-DO" sz="3200" b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s-DO" sz="32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s-DO" sz="32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𝟐</m:t>
                    </m:r>
                    <m:r>
                      <a:rPr lang="es-DO" sz="32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s-DO" sz="32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s-DO" sz="32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𝟏𝟓</m:t>
                    </m:r>
                  </m:oMath>
                </a14:m>
                <a:r>
                  <a:rPr lang="es-DO" sz="3200" b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endParaRPr lang="es-ES" sz="3200" b="1" dirty="0"/>
              </a:p>
            </p:txBody>
          </p:sp>
        </mc:Choice>
        <mc:Fallback xmlns="">
          <p:sp>
            <p:nvSpPr>
              <p:cNvPr id="14" name="Rectángulo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5873" y="5241213"/>
                <a:ext cx="2203232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ángulo 14"/>
              <p:cNvSpPr/>
              <p:nvPr/>
            </p:nvSpPr>
            <p:spPr>
              <a:xfrm>
                <a:off x="5407158" y="4931223"/>
                <a:ext cx="2172774" cy="102431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ES" sz="32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3200" b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sz="3200" b="1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s-ES" sz="32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num>
                        <m:den>
                          <m:r>
                            <a:rPr lang="es-ES" sz="3200" b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sz="3200" b="1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s-ES" sz="3200" b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32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3200" b="1"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s-ES" sz="3200" b="1" i="1"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s-ES" sz="3200" b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sz="3200" b="1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s-ES" sz="3200" b="1" dirty="0"/>
              </a:p>
            </p:txBody>
          </p:sp>
        </mc:Choice>
        <mc:Fallback xmlns="">
          <p:sp>
            <p:nvSpPr>
              <p:cNvPr id="15" name="Rectángulo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7158" y="4931223"/>
                <a:ext cx="2172774" cy="1024319"/>
              </a:xfrm>
              <a:prstGeom prst="rect">
                <a:avLst/>
              </a:prstGeom>
              <a:blipFill>
                <a:blip r:embed="rId9"/>
                <a:stretch>
                  <a:fillRect b="-7317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ángulo 15"/>
              <p:cNvSpPr/>
              <p:nvPr/>
            </p:nvSpPr>
            <p:spPr>
              <a:xfrm>
                <a:off x="8013402" y="4940895"/>
                <a:ext cx="1992853" cy="898195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s-DO" sz="36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s-DO" sz="36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=−</m:t>
                    </m:r>
                    <m:f>
                      <m:fPr>
                        <m:ctrlPr>
                          <a:rPr lang="es-ES" sz="3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DO" sz="3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𝟏</m:t>
                        </m:r>
                        <m:r>
                          <a:rPr lang="es-ES" sz="3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𝟓</m:t>
                        </m:r>
                      </m:num>
                      <m:den>
                        <m:r>
                          <a:rPr lang="es-DO" sz="3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s-DO" sz="36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endParaRPr lang="es-ES" sz="3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Rectángulo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3402" y="4940895"/>
                <a:ext cx="1992853" cy="898195"/>
              </a:xfrm>
              <a:prstGeom prst="rect">
                <a:avLst/>
              </a:prstGeom>
              <a:blipFill>
                <a:blip r:embed="rId10"/>
                <a:stretch>
                  <a:fillRect l="-1266" b="-6944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9130393" y="1778488"/>
            <a:ext cx="13227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M.C.M =12</a:t>
            </a:r>
            <a:endParaRPr lang="es-ES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3" name="21 Tabla"/>
          <p:cNvGraphicFramePr>
            <a:graphicFrameLocks noGrp="1"/>
          </p:cNvGraphicFramePr>
          <p:nvPr/>
        </p:nvGraphicFramePr>
        <p:xfrm>
          <a:off x="8789488" y="11916"/>
          <a:ext cx="1679358" cy="1709063"/>
        </p:xfrm>
        <a:graphic>
          <a:graphicData uri="http://schemas.openxmlformats.org/drawingml/2006/table">
            <a:tbl>
              <a:tblPr/>
              <a:tblGrid>
                <a:gridCol w="5597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97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97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437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DO" sz="3200" b="1" dirty="0">
                          <a:latin typeface="Times New Roman"/>
                          <a:ea typeface="Times New Roman"/>
                        </a:rPr>
                        <a:t>4</a:t>
                      </a:r>
                      <a:endParaRPr lang="es-DO" sz="3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DO" sz="3200" dirty="0"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DO" sz="32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437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DO" sz="2400" dirty="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DO" sz="2400" dirty="0"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DO" sz="24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437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DO" sz="2400" b="0" dirty="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DO" sz="2400" b="0" dirty="0"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DO" sz="24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437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DO" sz="2400" b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DO" sz="2400" b="0" dirty="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DO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4446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3" grpId="0"/>
      <p:bldP spid="12" grpId="0"/>
      <p:bldP spid="5" grpId="0"/>
      <p:bldP spid="6" grpId="0"/>
      <p:bldP spid="10" grpId="0"/>
      <p:bldP spid="11" grpId="0"/>
      <p:bldP spid="13" grpId="0"/>
      <p:bldP spid="14" grpId="0"/>
      <p:bldP spid="15" grpId="0"/>
      <p:bldP spid="16" grpId="0" animBg="1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1"/>
          <p:cNvSpPr>
            <a:spLocks noChangeArrowheads="1"/>
          </p:cNvSpPr>
          <p:nvPr/>
        </p:nvSpPr>
        <p:spPr bwMode="auto">
          <a:xfrm>
            <a:off x="1847850" y="1241425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D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ángulo 49"/>
              <p:cNvSpPr/>
              <p:nvPr/>
            </p:nvSpPr>
            <p:spPr>
              <a:xfrm>
                <a:off x="1939925" y="911725"/>
                <a:ext cx="2116092" cy="6127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1" i="1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s-ES" b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s-ES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1" i="1">
                              <a:latin typeface="Cambria Math"/>
                            </a:rPr>
                            <m:t>𝟏</m:t>
                          </m:r>
                        </m:num>
                        <m:den>
                          <m:sSup>
                            <m:sSupPr>
                              <m:ctrlPr>
                                <a:rPr lang="es-ES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ES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𝟑</m:t>
                              </m:r>
                            </m:e>
                            <m:sup>
                              <m:r>
                                <a:rPr lang="es-ES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𝒙</m:t>
                              </m:r>
                            </m:sup>
                          </m:sSup>
                        </m:den>
                      </m:f>
                      <m:r>
                        <a:rPr lang="es-ES" b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s-ES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𝟑</m:t>
                          </m:r>
                        </m:e>
                        <m:sup>
                          <m:r>
                            <a:rPr lang="es-ES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𝒙</m:t>
                          </m:r>
                        </m:sup>
                      </m:sSup>
                      <m:sSup>
                        <m:sSupPr>
                          <m:ctrlPr>
                            <a:rPr lang="es-ES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b="1" i="1">
                              <a:latin typeface="Cambria Math"/>
                            </a:rPr>
                            <m:t>𝟑</m:t>
                          </m:r>
                        </m:e>
                        <m:sup>
                          <m:r>
                            <a:rPr lang="es-ES" b="1" i="1">
                              <a:latin typeface="Cambria Math"/>
                            </a:rPr>
                            <m:t>𝟏</m:t>
                          </m:r>
                        </m:sup>
                      </m:sSup>
                      <m:r>
                        <a:rPr lang="es-ES" b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b="1"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s-ES" b="1" dirty="0"/>
              </a:p>
            </p:txBody>
          </p:sp>
        </mc:Choice>
        <mc:Fallback xmlns="">
          <p:sp>
            <p:nvSpPr>
              <p:cNvPr id="17" name="Rectángulo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9925" y="911725"/>
                <a:ext cx="2116092" cy="612732"/>
              </a:xfrm>
              <a:prstGeom prst="rect">
                <a:avLst/>
              </a:prstGeom>
              <a:blipFill>
                <a:blip r:embed="rId3"/>
                <a:stretch>
                  <a:fillRect b="-2083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12 Rectángulo"/>
              <p:cNvSpPr/>
              <p:nvPr/>
            </p:nvSpPr>
            <p:spPr>
              <a:xfrm>
                <a:off x="1847851" y="1882733"/>
                <a:ext cx="3301417" cy="7309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DO" sz="40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_tradnl" sz="4000" b="1" i="1">
                              <a:latin typeface="Cambria Math"/>
                            </a:rPr>
                            <m:t>𝟐</m:t>
                          </m:r>
                        </m:e>
                        <m:sup>
                          <m:r>
                            <a:rPr lang="es-ES" sz="4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𝟑</m:t>
                          </m:r>
                          <m:r>
                            <a:rPr lang="es-ES_tradnl" sz="4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𝒙</m:t>
                          </m:r>
                          <m:r>
                            <a:rPr lang="es-ES" sz="4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es-ES" sz="4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𝒙</m:t>
                          </m:r>
                          <m:r>
                            <a:rPr lang="es-ES" sz="4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es-ES" sz="4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s-ES_tradnl" sz="4000" b="1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s-DO" sz="40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_tradnl" sz="4000" b="1" i="1">
                              <a:latin typeface="Cambria Math"/>
                            </a:rPr>
                            <m:t>𝟐</m:t>
                          </m:r>
                        </m:e>
                        <m:sup>
                          <m:r>
                            <a:rPr lang="es-ES" sz="4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𝟓</m:t>
                          </m:r>
                        </m:sup>
                      </m:sSup>
                    </m:oMath>
                  </m:oMathPara>
                </a14:m>
                <a:endParaRPr lang="es-DO" sz="4000" b="1" dirty="0"/>
              </a:p>
            </p:txBody>
          </p:sp>
        </mc:Choice>
        <mc:Fallback xmlns="">
          <p:sp>
            <p:nvSpPr>
              <p:cNvPr id="18" name="12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7851" y="1882733"/>
                <a:ext cx="3301417" cy="73096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36 Rectángulo"/>
              <p:cNvSpPr/>
              <p:nvPr/>
            </p:nvSpPr>
            <p:spPr>
              <a:xfrm>
                <a:off x="1647889" y="3117635"/>
                <a:ext cx="2211375" cy="76059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DO" sz="40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_tradnl" sz="4000" b="1" i="1">
                              <a:latin typeface="Cambria Math"/>
                            </a:rPr>
                            <m:t>𝟐</m:t>
                          </m:r>
                        </m:e>
                        <m:sup/>
                      </m:sSup>
                      <m:r>
                        <a:rPr lang="es-ES_tradnl" sz="4000" b="1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s-DO" sz="40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_tradnl" sz="4000" b="1" i="1">
                              <a:latin typeface="Cambria Math"/>
                            </a:rPr>
                            <m:t>𝟐</m:t>
                          </m:r>
                        </m:e>
                        <m:sup>
                          <m:r>
                            <a:rPr lang="es-ES" sz="4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𝒙</m:t>
                          </m:r>
                        </m:sup>
                      </m:sSup>
                    </m:oMath>
                  </m:oMathPara>
                </a14:m>
                <a:endParaRPr lang="es-DO" sz="4000" b="1" dirty="0"/>
              </a:p>
            </p:txBody>
          </p:sp>
        </mc:Choice>
        <mc:Fallback xmlns="">
          <p:sp>
            <p:nvSpPr>
              <p:cNvPr id="19" name="36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7889" y="3117635"/>
                <a:ext cx="2211375" cy="76059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ángulo 2"/>
              <p:cNvSpPr/>
              <p:nvPr/>
            </p:nvSpPr>
            <p:spPr>
              <a:xfrm>
                <a:off x="5715001" y="713170"/>
                <a:ext cx="2521909" cy="6851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s-ES">
                              <a:latin typeface="Cambria Math" panose="02040503050406030204" pitchFamily="18" charset="0"/>
                            </a:rPr>
                            <m:t>1,2</m:t>
                          </m:r>
                        </m:sub>
                      </m:sSub>
                      <m:r>
                        <a:rPr lang="es-ES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s-ES">
                              <a:latin typeface="Cambria Math" panose="02040503050406030204" pitchFamily="18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s-E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s-ES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s-ES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s-ES"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  <m:r>
                                <a:rPr lang="es-ES" i="1">
                                  <a:latin typeface="Cambria Math" panose="02040503050406030204" pitchFamily="18" charset="0"/>
                                </a:rPr>
                                <m:t>𝑎𝑐</m:t>
                              </m:r>
                            </m:e>
                          </m:rad>
                        </m:num>
                        <m:den>
                          <m:r>
                            <a:rPr lang="es-ES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21" name="Rectángulo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5001" y="713170"/>
                <a:ext cx="2521909" cy="685124"/>
              </a:xfrm>
              <a:prstGeom prst="rect">
                <a:avLst/>
              </a:prstGeom>
              <a:blipFill>
                <a:blip r:embed="rId6"/>
                <a:stretch>
                  <a:fillRect b="-1818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6324601" y="2034343"/>
                <a:ext cx="3187347" cy="42774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s-DO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𝑑</m:t>
                    </m:r>
                    <m:r>
                      <a:rPr lang="es-DO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s-E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s-ES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s-ES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s-ES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DO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s-DO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s-DO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s-ES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DO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s-DO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s-DO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s-DO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s-ES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s-ES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s-ES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DO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s-DO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s-DO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s-ES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DO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s-DO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s-DO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r>
                  <a:rPr lang="es-DO" dirty="0"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:endParaRPr lang="es-ES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4601" y="2034343"/>
                <a:ext cx="3187347" cy="427746"/>
              </a:xfrm>
              <a:prstGeom prst="rect">
                <a:avLst/>
              </a:prstGeom>
              <a:blipFill>
                <a:blip r:embed="rId7"/>
                <a:stretch>
                  <a:fillRect b="-2857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6966429" y="2883198"/>
                <a:ext cx="1491434" cy="6142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i="1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s-ES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1">
                                  <a:latin typeface="Cambria Math" panose="02040503050406030204" pitchFamily="18" charset="0"/>
                                </a:rPr>
                                <m:t>𝐲</m:t>
                              </m:r>
                            </m:e>
                            <m:sub>
                              <m:r>
                                <a:rPr lang="es-ES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s-ES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1">
                                  <a:latin typeface="Cambria Math" panose="02040503050406030204" pitchFamily="18" charset="0"/>
                                </a:rPr>
                                <m:t>𝐲</m:t>
                              </m:r>
                            </m:e>
                            <m:sub>
                              <m:r>
                                <a:rPr lang="es-ES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1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es-ES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s-ES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1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es-ES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6429" y="2883198"/>
                <a:ext cx="1491434" cy="61420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2723131" y="4400352"/>
                <a:ext cx="5334001" cy="9886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</a:pPr>
                <a14:m>
                  <m:oMath xmlns:m="http://schemas.openxmlformats.org/officeDocument/2006/math">
                    <m:r>
                      <a:rPr lang="es-DO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es-DO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) </m:t>
                    </m:r>
                    <m:sSub>
                      <m:sSubPr>
                        <m:ctrlPr>
                          <a:rPr lang="es-ES" sz="16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s-DO" sz="16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𝒎</m:t>
                        </m:r>
                      </m:e>
                      <m:sub>
                        <m:r>
                          <a:rPr lang="es-DO" sz="16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𝟐</m:t>
                        </m:r>
                      </m:sub>
                    </m:sSub>
                    <m:r>
                      <a:rPr lang="es-DO" sz="16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es-ES" sz="16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s-DO" sz="16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𝒎</m:t>
                        </m:r>
                      </m:e>
                      <m:sub>
                        <m:r>
                          <a:rPr lang="es-DO" sz="16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𝟏</m:t>
                        </m:r>
                      </m:sub>
                    </m:sSub>
                    <m:r>
                      <a:rPr lang="es-DO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                   </m:t>
                    </m:r>
                    <m:r>
                      <a:rPr lang="es-DO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𝑏</m:t>
                    </m:r>
                    <m:r>
                      <a:rPr lang="es-DO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)</m:t>
                    </m:r>
                    <m:sSub>
                      <m:sSubPr>
                        <m:ctrlPr>
                          <a:rPr lang="es-ES" sz="16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s-DO" sz="16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𝒎</m:t>
                        </m:r>
                      </m:e>
                      <m:sub>
                        <m:r>
                          <a:rPr lang="es-DO" sz="16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𝟐</m:t>
                        </m:r>
                      </m:sub>
                    </m:sSub>
                    <m:r>
                      <a:rPr lang="es-DO" sz="16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s-ES" sz="16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s-ES" sz="1600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s-DO" sz="1600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𝒎</m:t>
                            </m:r>
                          </m:e>
                          <m:sub>
                            <m:r>
                              <a:rPr lang="es-DO" sz="1600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𝟏</m:t>
                            </m:r>
                          </m:sub>
                        </m:sSub>
                      </m:num>
                      <m:den>
                        <m:r>
                          <a:rPr lang="es-DO" sz="16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s-DO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                </a:t>
                </a:r>
              </a:p>
              <a:p>
                <a:pPr>
                  <a:lnSpc>
                    <a:spcPct val="115000"/>
                  </a:lnSpc>
                </a:pPr>
                <a:r>
                  <a:rPr lang="es-DO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s-DO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𝑐</m:t>
                    </m:r>
                    <m:r>
                      <a:rPr lang="es-DO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)</m:t>
                    </m:r>
                    <m:r>
                      <a:rPr lang="es-DO" sz="16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sSub>
                      <m:sSubPr>
                        <m:ctrlPr>
                          <a:rPr lang="es-ES" sz="16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s-DO" sz="16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𝒎</m:t>
                        </m:r>
                      </m:e>
                      <m:sub>
                        <m:r>
                          <a:rPr lang="es-DO" sz="16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𝟐</m:t>
                        </m:r>
                      </m:sub>
                    </m:sSub>
                    <m:r>
                      <a:rPr lang="es-DO" sz="16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s-ES" sz="16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s-DO" sz="16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𝟏</m:t>
                        </m:r>
                      </m:num>
                      <m:den>
                        <m:sSub>
                          <m:sSubPr>
                            <m:ctrlPr>
                              <a:rPr lang="es-ES" sz="1600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s-DO" sz="1600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𝒎</m:t>
                            </m:r>
                          </m:e>
                          <m:sub>
                            <m:r>
                              <a:rPr lang="es-DO" sz="1600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𝟏</m:t>
                            </m:r>
                          </m:sub>
                        </m:sSub>
                        <m:r>
                          <a:rPr lang="es-DO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 </m:t>
                        </m:r>
                      </m:den>
                    </m:f>
                    <m:r>
                      <a:rPr lang="es-DO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                          </m:t>
                    </m:r>
                    <m:r>
                      <a:rPr lang="es-DO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𝑑</m:t>
                    </m:r>
                    <m:r>
                      <a:rPr lang="es-DO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)</m:t>
                    </m:r>
                    <m:r>
                      <a:rPr lang="es-DO" sz="16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    </m:t>
                    </m:r>
                    <m:sSub>
                      <m:sSubPr>
                        <m:ctrlPr>
                          <a:rPr lang="es-ES" sz="16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s-DO" sz="16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𝒎</m:t>
                        </m:r>
                      </m:e>
                      <m:sub>
                        <m:r>
                          <a:rPr lang="es-DO" sz="16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𝟐</m:t>
                        </m:r>
                      </m:sub>
                    </m:sSub>
                    <m:r>
                      <a:rPr lang="es-DO" sz="16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=−</m:t>
                    </m:r>
                    <m:f>
                      <m:fPr>
                        <m:ctrlPr>
                          <a:rPr lang="es-ES" sz="16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s-DO" sz="16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𝟏</m:t>
                        </m:r>
                      </m:num>
                      <m:den>
                        <m:sSub>
                          <m:sSubPr>
                            <m:ctrlPr>
                              <a:rPr lang="es-ES" sz="1600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s-DO" sz="1600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𝒎</m:t>
                            </m:r>
                          </m:e>
                          <m:sub>
                            <m:r>
                              <a:rPr lang="es-DO" sz="1600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𝟏</m:t>
                            </m:r>
                          </m:sub>
                        </m:sSub>
                        <m:r>
                          <a:rPr lang="es-DO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 </m:t>
                        </m:r>
                      </m:den>
                    </m:f>
                  </m:oMath>
                </a14:m>
                <a:endParaRPr lang="es-ES" sz="16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3131" y="4400352"/>
                <a:ext cx="5334001" cy="988604"/>
              </a:xfrm>
              <a:prstGeom prst="rect">
                <a:avLst/>
              </a:prstGeom>
              <a:blipFill>
                <a:blip r:embed="rId9"/>
                <a:stretch>
                  <a:fillRect b="-2532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7918273" y="4140742"/>
                <a:ext cx="1935786" cy="7557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|"/>
                          <m:endChr m:val="|"/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ES" b="1" i="1">
                                  <a:latin typeface="Cambria Math" panose="02040503050406030204" pitchFamily="18" charset="0"/>
                                </a:rPr>
                                <m:t>𝑨</m:t>
                              </m:r>
                              <m:sSub>
                                <m:sSubPr>
                                  <m:ctrlPr>
                                    <a:rPr lang="es-ES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ES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s-ES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s-ES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s-E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ES" b="1" i="1">
                                      <a:latin typeface="Cambria Math" panose="02040503050406030204" pitchFamily="18" charset="0"/>
                                    </a:rPr>
                                    <m:t>𝑩𝒚</m:t>
                                  </m:r>
                                </m:e>
                                <m:sub>
                                  <m:r>
                                    <a:rPr lang="es-ES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s-ES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s-ES" b="1" i="1">
                                  <a:latin typeface="Cambria Math" panose="02040503050406030204" pitchFamily="18" charset="0"/>
                                </a:rPr>
                                <m:t>𝑪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s-ES" b="1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s-ES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s-ES" b="1" i="1"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p>
                                      <m:r>
                                        <a:rPr lang="es-ES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s-ES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es-E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s-ES" b="1" i="1">
                                          <a:latin typeface="Cambria Math" panose="02040503050406030204" pitchFamily="18" charset="0"/>
                                        </a:rPr>
                                        <m:t>𝒚</m:t>
                                      </m:r>
                                    </m:e>
                                    <m:sup>
                                      <m:r>
                                        <a:rPr lang="es-ES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  <m:r>
                                <a:rPr lang="es-ES">
                                  <a:latin typeface="Cambria Math" panose="02040503050406030204" pitchFamily="18" charset="0"/>
                                </a:rPr>
                                <m:t>     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8273" y="4140742"/>
                <a:ext cx="1935786" cy="755784"/>
              </a:xfrm>
              <a:prstGeom prst="rect">
                <a:avLst/>
              </a:prstGeom>
              <a:blipFill>
                <a:blip r:embed="rId10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4056017" y="206771"/>
                <a:ext cx="1167948" cy="6166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s-ES">
                          <a:latin typeface="Cambria Math" panose="02040503050406030204" pitchFamily="18" charset="0"/>
                        </a:rPr>
                        <m:t> =</m:t>
                      </m:r>
                      <m:f>
                        <m:f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1" i="1">
                              <a:latin typeface="Cambria Math" panose="02040503050406030204" pitchFamily="18" charset="0"/>
                            </a:rPr>
                            <m:t>𝒃𝒙𝒉</m:t>
                          </m:r>
                        </m:num>
                        <m:den>
                          <m:r>
                            <a:rPr lang="es-ES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6017" y="206771"/>
                <a:ext cx="1167948" cy="616644"/>
              </a:xfrm>
              <a:prstGeom prst="rect">
                <a:avLst/>
              </a:prstGeom>
              <a:blipFill>
                <a:blip r:embed="rId11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602988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ángulo 5"/>
              <p:cNvSpPr/>
              <p:nvPr/>
            </p:nvSpPr>
            <p:spPr>
              <a:xfrm>
                <a:off x="3276601" y="499468"/>
                <a:ext cx="4067331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𝑳𝒐𝒈</m:t>
                          </m:r>
                        </m:e>
                        <m:sub>
                          <m:r>
                            <a:rPr lang="es-ES" sz="2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𝟐</m:t>
                          </m:r>
                        </m:sub>
                      </m:sSub>
                      <m:d>
                        <m:dPr>
                          <m:ctrlPr>
                            <a:rPr lang="es-ES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sz="2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𝟑</m:t>
                          </m:r>
                          <m:r>
                            <a:rPr lang="es-ES" sz="2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𝒙</m:t>
                          </m:r>
                          <m:r>
                            <a:rPr lang="es-ES" sz="2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s-ES" sz="2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𝟐</m:t>
                          </m:r>
                        </m:e>
                      </m:d>
                      <m:r>
                        <a:rPr lang="es-ES" sz="2000" b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s-ES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𝑳𝒐𝒈</m:t>
                          </m:r>
                        </m:e>
                        <m:sub>
                          <m:r>
                            <a:rPr lang="es-ES" sz="2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𝟐</m:t>
                          </m:r>
                        </m:sub>
                      </m:sSub>
                      <m:d>
                        <m:dPr>
                          <m:ctrlPr>
                            <a:rPr lang="es-ES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sz="2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𝒙</m:t>
                          </m:r>
                          <m:r>
                            <a:rPr lang="es-ES" sz="2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es-ES" sz="2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𝟏</m:t>
                          </m:r>
                        </m:e>
                      </m:d>
                      <m:r>
                        <a:rPr lang="es-ES" sz="2000" b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r>
                        <a:rPr lang="es-ES" sz="2000" b="1">
                          <a:solidFill>
                            <a:srgbClr val="FF0000"/>
                          </a:solidFill>
                          <a:latin typeface="Cambria Math"/>
                        </a:rPr>
                        <m:t>𝟑</m:t>
                      </m:r>
                    </m:oMath>
                  </m:oMathPara>
                </a14:m>
                <a:endParaRPr lang="es-ES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Rectá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6601" y="499468"/>
                <a:ext cx="4067331" cy="400110"/>
              </a:xfrm>
              <a:prstGeom prst="rect">
                <a:avLst/>
              </a:prstGeom>
              <a:blipFill>
                <a:blip r:embed="rId3"/>
                <a:stretch>
                  <a:fillRect b="-15152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2 Rectángulo"/>
              <p:cNvSpPr/>
              <p:nvPr/>
            </p:nvSpPr>
            <p:spPr>
              <a:xfrm>
                <a:off x="1739495" y="1219201"/>
                <a:ext cx="4750610" cy="4049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DO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_tradnl" b="1" i="1">
                              <a:latin typeface="Cambria Math"/>
                            </a:rPr>
                            <m:t>𝒍𝒐𝒈</m:t>
                          </m:r>
                        </m:e>
                        <m:sub>
                          <m:r>
                            <a:rPr lang="es-ES_tradnl" b="1" i="1">
                              <a:latin typeface="Cambria Math"/>
                            </a:rPr>
                            <m:t>𝟑</m:t>
                          </m:r>
                        </m:sub>
                      </m:sSub>
                      <m:d>
                        <m:dPr>
                          <m:ctrlPr>
                            <a:rPr lang="es-DO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s-DO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ES_tradnl" b="1" i="1">
                                  <a:latin typeface="Cambria Math"/>
                                </a:rPr>
                                <m:t>𝟐</m:t>
                              </m:r>
                              <m:r>
                                <a:rPr lang="es-ES_tradnl" b="1" i="1">
                                  <a:latin typeface="Cambria Math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s-ES_tradnl" b="1" i="1"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  <m:r>
                            <a:rPr lang="es-ES_tradnl" b="1" i="1">
                              <a:latin typeface="Cambria Math"/>
                            </a:rPr>
                            <m:t>−</m:t>
                          </m:r>
                          <m:r>
                            <a:rPr lang="es-ES_tradnl" b="1" i="1">
                              <a:latin typeface="Cambria Math"/>
                            </a:rPr>
                            <m:t>𝟏𝟏</m:t>
                          </m:r>
                          <m:r>
                            <a:rPr lang="es-ES_tradnl" b="1" i="1">
                              <a:latin typeface="Cambria Math"/>
                            </a:rPr>
                            <m:t>𝒙</m:t>
                          </m:r>
                          <m:r>
                            <a:rPr lang="es-ES_tradnl" b="1" i="1">
                              <a:latin typeface="Cambria Math"/>
                            </a:rPr>
                            <m:t>+</m:t>
                          </m:r>
                          <m:r>
                            <a:rPr lang="es-ES_tradnl" b="1" i="1">
                              <a:latin typeface="Cambria Math"/>
                            </a:rPr>
                            <m:t>𝟏𝟓</m:t>
                          </m:r>
                        </m:e>
                      </m:d>
                      <m:r>
                        <a:rPr lang="es-ES_tradnl" b="1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s-DO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_tradnl" b="1" i="1">
                              <a:latin typeface="Cambria Math"/>
                            </a:rPr>
                            <m:t>𝒍𝒐𝒈</m:t>
                          </m:r>
                        </m:e>
                        <m:sub>
                          <m:r>
                            <a:rPr lang="es-ES_tradnl" b="1" i="1">
                              <a:latin typeface="Cambria Math"/>
                            </a:rPr>
                            <m:t>𝟑</m:t>
                          </m:r>
                        </m:sub>
                      </m:sSub>
                      <m:d>
                        <m:dPr>
                          <m:ctrlPr>
                            <a:rPr lang="es-DO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_tradnl" b="1" i="1">
                              <a:latin typeface="Cambria Math"/>
                            </a:rPr>
                            <m:t>𝒙</m:t>
                          </m:r>
                          <m:r>
                            <a:rPr lang="es-ES_tradnl" b="1" i="1">
                              <a:latin typeface="Cambria Math"/>
                            </a:rPr>
                            <m:t>−</m:t>
                          </m:r>
                          <m:r>
                            <a:rPr lang="es-ES_tradnl" b="1" i="1">
                              <a:latin typeface="Cambria Math"/>
                            </a:rPr>
                            <m:t>𝟑</m:t>
                          </m:r>
                        </m:e>
                      </m:d>
                      <m:r>
                        <a:rPr lang="es-ES_tradnl" b="1" i="1">
                          <a:latin typeface="Cambria Math"/>
                        </a:rPr>
                        <m:t>=</m:t>
                      </m:r>
                      <m:r>
                        <a:rPr lang="es-ES" b="1" i="1">
                          <a:latin typeface="Cambria Math"/>
                        </a:rPr>
                        <m:t>𝟏</m:t>
                      </m:r>
                      <m:r>
                        <a:rPr lang="es-ES" b="1" i="1">
                          <a:latin typeface="Cambria Math"/>
                        </a:rPr>
                        <m:t> →</m:t>
                      </m:r>
                    </m:oMath>
                  </m:oMathPara>
                </a14:m>
                <a:endParaRPr lang="es-DO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2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9495" y="1219201"/>
                <a:ext cx="4750610" cy="404983"/>
              </a:xfrm>
              <a:prstGeom prst="rect">
                <a:avLst/>
              </a:prstGeom>
              <a:blipFill>
                <a:blip r:embed="rId4"/>
                <a:stretch>
                  <a:fillRect l="-267" b="-12500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ángulo 9"/>
              <p:cNvSpPr/>
              <p:nvPr/>
            </p:nvSpPr>
            <p:spPr>
              <a:xfrm>
                <a:off x="2150071" y="1975387"/>
                <a:ext cx="4340034" cy="5329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_tradnl" sz="2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𝑳𝒐𝒈</m:t>
                          </m:r>
                        </m:e>
                        <m:sub>
                          <m:r>
                            <a:rPr lang="es-ES" sz="2800" b="1" i="1">
                              <a:solidFill>
                                <a:srgbClr val="002060"/>
                              </a:solidFill>
                              <a:latin typeface="Cambria Math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𝟓</m:t>
                          </m:r>
                        </m:sub>
                      </m:sSub>
                      <m:sSup>
                        <m:sSupPr>
                          <m:ctrlPr>
                            <a:rPr lang="es-ES" sz="2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s-ES" sz="2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" sz="2800" b="1" i="1">
                                  <a:solidFill>
                                    <a:srgbClr val="002060"/>
                                  </a:solidFill>
                                  <a:latin typeface="Cambria Math"/>
                                </a:rPr>
                                <m:t>𝟏𝟐</m:t>
                              </m:r>
                              <m:r>
                                <a:rPr lang="es-ES_tradnl" sz="2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</m:e>
                          </m:d>
                        </m:e>
                        <m:sup>
                          <m:r>
                            <a:rPr lang="es-ES" sz="2800" b="1" i="1">
                              <a:solidFill>
                                <a:srgbClr val="002060"/>
                              </a:solidFill>
                              <a:latin typeface="Cambria Math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𝟑</m:t>
                          </m:r>
                        </m:sup>
                      </m:sSup>
                      <m:r>
                        <a:rPr lang="es-ES_tradnl" sz="2800" b="1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s-ES" sz="2800" b="1" i="1">
                          <a:solidFill>
                            <a:srgbClr val="FF0000"/>
                          </a:solidFill>
                          <a:latin typeface="Cambria Math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𝟑</m:t>
                      </m:r>
                      <m:sSub>
                        <m:sSubPr>
                          <m:ctrlPr>
                            <a:rPr lang="es-E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_tradnl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 </m:t>
                          </m:r>
                          <m:r>
                            <a:rPr lang="es-ES_tradnl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𝑳𝒐𝒈</m:t>
                          </m:r>
                        </m:e>
                        <m:sub>
                          <m:r>
                            <a:rPr lang="es-ES" sz="2800" b="1" i="1">
                              <a:solidFill>
                                <a:srgbClr val="FF0000"/>
                              </a:solidFill>
                              <a:latin typeface="Cambria Math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𝟓</m:t>
                          </m:r>
                        </m:sub>
                      </m:sSub>
                      <m:r>
                        <a:rPr lang="es-ES_tradnl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s-ES" sz="2800" b="1" i="1">
                          <a:solidFill>
                            <a:srgbClr val="FF0000"/>
                          </a:solidFill>
                          <a:latin typeface="Cambria Math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𝟏𝟐</m:t>
                      </m:r>
                      <m:r>
                        <a:rPr lang="es-ES_tradnl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</m:oMath>
                  </m:oMathPara>
                </a14:m>
                <a:endParaRPr lang="es-ES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0" name="Rectángulo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0071" y="1975387"/>
                <a:ext cx="4340034" cy="532966"/>
              </a:xfrm>
              <a:prstGeom prst="rect">
                <a:avLst/>
              </a:prstGeom>
              <a:blipFill>
                <a:blip r:embed="rId5"/>
                <a:stretch>
                  <a:fillRect r="-292" b="-19048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ángulo 9"/>
              <p:cNvSpPr/>
              <p:nvPr/>
            </p:nvSpPr>
            <p:spPr>
              <a:xfrm>
                <a:off x="1906260" y="2936708"/>
                <a:ext cx="4741876" cy="47000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400" b="1" i="1">
                          <a:solidFill>
                            <a:srgbClr val="002060"/>
                          </a:solidFill>
                          <a:latin typeface="Cambria Math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𝟑</m:t>
                      </m:r>
                      <m:sSub>
                        <m:sSubPr>
                          <m:ctrlPr>
                            <a:rPr lang="es-ES" sz="24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_tradnl" sz="24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 </m:t>
                          </m:r>
                          <m:r>
                            <a:rPr lang="es-ES_tradnl" sz="24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𝑳𝒐𝒈</m:t>
                          </m:r>
                        </m:e>
                        <m:sub>
                          <m:r>
                            <a:rPr lang="es-ES" sz="2400" b="1" i="1">
                              <a:solidFill>
                                <a:srgbClr val="002060"/>
                              </a:solidFill>
                              <a:latin typeface="Cambria Math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𝟓</m:t>
                          </m:r>
                        </m:sub>
                      </m:sSub>
                      <m:r>
                        <a:rPr lang="es-ES_tradnl" sz="2400" b="1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s-ES" sz="2400" b="1" i="1">
                          <a:solidFill>
                            <a:srgbClr val="002060"/>
                          </a:solidFill>
                          <a:latin typeface="Cambria Math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s-ES" sz="2400" b="1" i="1">
                          <a:solidFill>
                            <a:srgbClr val="002060"/>
                          </a:solidFill>
                          <a:latin typeface="Cambria Math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es-ES" sz="2400" b="1" i="1">
                          <a:solidFill>
                            <a:srgbClr val="002060"/>
                          </a:solidFill>
                          <a:latin typeface="Cambria Math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es-ES" sz="2400" b="1" i="1">
                          <a:solidFill>
                            <a:srgbClr val="002060"/>
                          </a:solidFill>
                          <a:latin typeface="Cambria Math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𝟐</m:t>
                      </m:r>
                      <m:r>
                        <a:rPr lang="es-ES" sz="2400" b="1" i="1">
                          <a:solidFill>
                            <a:srgbClr val="002060"/>
                          </a:solidFill>
                          <a:latin typeface="Cambria Math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)</m:t>
                      </m:r>
                      <m:sSub>
                        <m:sSubPr>
                          <m:ctrlPr>
                            <a:rPr lang="es-ES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4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=</m:t>
                          </m:r>
                          <m:r>
                            <a:rPr lang="es-ES_tradnl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𝑳𝒐𝒈</m:t>
                          </m:r>
                        </m:e>
                        <m:sub>
                          <m:r>
                            <a:rPr lang="es-ES" sz="2400" b="1" i="1">
                              <a:solidFill>
                                <a:srgbClr val="FF0000"/>
                              </a:solidFill>
                              <a:latin typeface="Cambria Math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𝟓</m:t>
                          </m:r>
                        </m:sub>
                      </m:sSub>
                      <m:sSup>
                        <m:sSupPr>
                          <m:ctrlPr>
                            <a:rPr lang="es-ES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s-ES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" sz="2400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𝒙</m:t>
                              </m:r>
                              <m:r>
                                <a:rPr lang="es-ES" sz="2400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es-ES" sz="2400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𝟐</m:t>
                              </m:r>
                              <m:r>
                                <a:rPr lang="es-ES_tradnl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</m:e>
                          </m:d>
                        </m:e>
                        <m:sup>
                          <m:r>
                            <a:rPr lang="es-ES" sz="2400" b="1" i="1">
                              <a:solidFill>
                                <a:srgbClr val="FF0000"/>
                              </a:solidFill>
                              <a:latin typeface="Cambria Math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es-ES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2" name="Rectángulo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6260" y="2936708"/>
                <a:ext cx="4741876" cy="470000"/>
              </a:xfrm>
              <a:prstGeom prst="rect">
                <a:avLst/>
              </a:prstGeom>
              <a:blipFill>
                <a:blip r:embed="rId6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ángulo 32"/>
              <p:cNvSpPr/>
              <p:nvPr/>
            </p:nvSpPr>
            <p:spPr>
              <a:xfrm>
                <a:off x="1913108" y="3581400"/>
                <a:ext cx="2201693" cy="91057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ES" sz="28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800" b="1" i="1"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s-ES" sz="2800" b="1" i="1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s-ES" sz="2800" b="1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sz="2800" b="1" i="1"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es-ES" sz="2800" b="1" i="1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s-ES" sz="2800" b="1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sz="2800" b="1" i="1"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sSup>
                        <m:sSupPr>
                          <m:ctrlPr>
                            <a:rPr lang="es-ES" sz="28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800" b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s-ES" sz="2800" b="1" i="1">
                              <a:latin typeface="Cambria Math"/>
                            </a:rPr>
                            <m:t>𝟑</m:t>
                          </m:r>
                        </m:e>
                        <m:sup>
                          <m:r>
                            <a:rPr lang="es-ES" sz="2800" b="1" i="1">
                              <a:latin typeface="Cambria Math" panose="02040503050406030204" pitchFamily="18" charset="0"/>
                            </a:rPr>
                            <m:t>𝟎</m:t>
                          </m:r>
                        </m:sup>
                      </m:sSup>
                    </m:oMath>
                  </m:oMathPara>
                </a14:m>
                <a:endParaRPr lang="es-ES" sz="2800" b="1" dirty="0"/>
              </a:p>
            </p:txBody>
          </p:sp>
        </mc:Choice>
        <mc:Fallback xmlns="">
          <p:sp>
            <p:nvSpPr>
              <p:cNvPr id="23" name="Rectángulo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3108" y="3581400"/>
                <a:ext cx="2201693" cy="910570"/>
              </a:xfrm>
              <a:prstGeom prst="rect">
                <a:avLst/>
              </a:prstGeom>
              <a:blipFill>
                <a:blip r:embed="rId7"/>
                <a:stretch>
                  <a:fillRect b="-6849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34 Rectángulo"/>
              <p:cNvSpPr/>
              <p:nvPr/>
            </p:nvSpPr>
            <p:spPr>
              <a:xfrm>
                <a:off x="5155138" y="3645842"/>
                <a:ext cx="3098220" cy="7087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𝑳𝒐𝒈</m:t>
                          </m:r>
                        </m:e>
                        <m:sub>
                          <m:r>
                            <a:rPr lang="es-ES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𝟑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s-ES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s-ES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ctrlPr>
                                    <a:rPr lang="es-E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s-DO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𝟑</m:t>
                                  </m:r>
                                  <m:r>
                                    <a:rPr lang="es-DO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  <m:r>
                                    <a:rPr lang="es-DO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−</m:t>
                                  </m:r>
                                  <m:r>
                                    <a:rPr lang="es-ES" b="1" i="1">
                                      <a:latin typeface="Cambria Math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𝟒</m:t>
                                  </m:r>
                                </m:e>
                              </m:d>
                              <m:d>
                                <m:dPr>
                                  <m:ctrlPr>
                                    <a:rPr lang="es-ES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s-DO" b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 </m:t>
                                  </m:r>
                                  <m:r>
                                    <a:rPr lang="es-DO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𝒙</m:t>
                                  </m:r>
                                  <m:r>
                                    <a:rPr lang="es-DO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  <m:r>
                                    <a:rPr lang="es-DO" b="1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e>
                              </m:d>
                            </m:num>
                            <m:den>
                              <m:r>
                                <a:rPr lang="es-ES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𝒙</m:t>
                              </m:r>
                              <m:r>
                                <a:rPr lang="es-ES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+</m:t>
                              </m:r>
                              <m:r>
                                <a:rPr lang="es-ES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𝟐</m:t>
                              </m:r>
                            </m:den>
                          </m:f>
                        </m:e>
                      </m:d>
                      <m:r>
                        <a:rPr lang="es-ES_tradnl" b="1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r>
                        <a:rPr lang="es-ES" b="1" i="1">
                          <a:solidFill>
                            <a:srgbClr val="FF0000"/>
                          </a:solidFill>
                          <a:latin typeface="Cambria Math"/>
                        </a:rPr>
                        <m:t>𝟐</m:t>
                      </m:r>
                    </m:oMath>
                  </m:oMathPara>
                </a14:m>
                <a:endParaRPr lang="es-DO" dirty="0"/>
              </a:p>
            </p:txBody>
          </p:sp>
        </mc:Choice>
        <mc:Fallback xmlns="">
          <p:sp>
            <p:nvSpPr>
              <p:cNvPr id="24" name="34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5138" y="3645842"/>
                <a:ext cx="3098220" cy="7087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64 CuadroTexto"/>
              <p:cNvSpPr txBox="1"/>
              <p:nvPr/>
            </p:nvSpPr>
            <p:spPr>
              <a:xfrm>
                <a:off x="2150071" y="4866022"/>
                <a:ext cx="3337324" cy="707886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es-DO" sz="4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s-DO" sz="4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s-ES" sz="4000" i="1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s-ES" sz="4000" i="1">
                                <a:latin typeface="Cambria Math"/>
                              </a:rPr>
                              <m:t>𝑛</m:t>
                            </m:r>
                            <m:r>
                              <a:rPr lang="es-ES" sz="4000" i="1">
                                <a:latin typeface="Cambria Math" panose="02040503050406030204" pitchFamily="18" charset="0"/>
                              </a:rPr>
                              <m:t>+2</m:t>
                            </m:r>
                          </m:sup>
                        </m:sSup>
                      </m:e>
                    </m:d>
                  </m:oMath>
                </a14:m>
                <a:r>
                  <a:rPr lang="es-DO" sz="40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s-DO" sz="4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s-DO" sz="4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s-ES" sz="4000" i="1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s-ES" sz="4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e>
                    </m:d>
                  </m:oMath>
                </a14:m>
                <a:r>
                  <a:rPr lang="es-ES_tradnl" sz="4000" dirty="0"/>
                  <a:t> </a:t>
                </a:r>
                <a14:m>
                  <m:oMath xmlns:m="http://schemas.openxmlformats.org/officeDocument/2006/math">
                    <m:r>
                      <a:rPr lang="es-ES_tradnl" sz="4000">
                        <a:latin typeface="Cambria Math"/>
                      </a:rPr>
                      <m:t>=</m:t>
                    </m:r>
                  </m:oMath>
                </a14:m>
                <a:endParaRPr lang="es-DO" sz="4000" dirty="0"/>
              </a:p>
            </p:txBody>
          </p:sp>
        </mc:Choice>
        <mc:Fallback xmlns="">
          <p:sp>
            <p:nvSpPr>
              <p:cNvPr id="25" name="64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0071" y="4866022"/>
                <a:ext cx="3337324" cy="70788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65 CuadroTexto"/>
              <p:cNvSpPr txBox="1"/>
              <p:nvPr/>
            </p:nvSpPr>
            <p:spPr>
              <a:xfrm>
                <a:off x="5788400" y="4793468"/>
                <a:ext cx="1836465" cy="792525"/>
              </a:xfrm>
              <a:prstGeom prst="rect">
                <a:avLst/>
              </a:prstGeom>
              <a:solidFill>
                <a:srgbClr val="92D05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DO" sz="4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40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sSup>
                            <m:sSupPr>
                              <m:ctrlPr>
                                <a:rPr lang="es-ES" sz="4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ES" sz="4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s-ES" sz="4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s-ES" sz="4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s-ES" sz="4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s-DO" sz="4000" dirty="0"/>
              </a:p>
            </p:txBody>
          </p:sp>
        </mc:Choice>
        <mc:Fallback xmlns="">
          <p:sp>
            <p:nvSpPr>
              <p:cNvPr id="26" name="65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8400" y="4793468"/>
                <a:ext cx="1836465" cy="79252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786978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20" grpId="0"/>
      <p:bldP spid="20" grpId="1"/>
      <p:bldP spid="22" grpId="0"/>
      <p:bldP spid="22" grpId="1"/>
      <p:bldP spid="23" grpId="0" animBg="1"/>
      <p:bldP spid="24" grpId="0"/>
      <p:bldP spid="25" grpId="0" animBg="1"/>
      <p:bldP spid="2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20 Rectángulo"/>
              <p:cNvSpPr/>
              <p:nvPr/>
            </p:nvSpPr>
            <p:spPr>
              <a:xfrm>
                <a:off x="1752600" y="171002"/>
                <a:ext cx="1931876" cy="1084336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DO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s-DO" sz="3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s-ES" sz="3200">
                                  <a:latin typeface="Cambria Math"/>
                                </a:rPr>
                                <m:t>x</m:t>
                              </m:r>
                            </m:e>
                            <m:sup>
                              <m:r>
                                <a:rPr lang="es-ES" sz="3200">
                                  <a:latin typeface="Cambria Math"/>
                                </a:rPr>
                                <m:t>5</m:t>
                              </m:r>
                              <m:r>
                                <m:rPr>
                                  <m:sty m:val="p"/>
                                </m:rPr>
                                <a:rPr lang="es-ES" sz="3200">
                                  <a:latin typeface="Cambria Math"/>
                                </a:rPr>
                                <m:t>n</m:t>
                              </m:r>
                              <m:r>
                                <a:rPr lang="es-ES" sz="3200">
                                  <a:latin typeface="Cambria Math"/>
                                </a:rPr>
                                <m:t>+3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s-DO" sz="3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s-ES" sz="3200">
                                  <a:latin typeface="Cambria Math"/>
                                </a:rPr>
                                <m:t>x</m:t>
                              </m:r>
                            </m:e>
                            <m:sup>
                              <m:r>
                                <a:rPr lang="es-ES" sz="3200" i="1">
                                  <a:latin typeface="Cambria Math"/>
                                </a:rPr>
                                <m:t>−2</m:t>
                              </m:r>
                              <m:r>
                                <a:rPr lang="es-ES" sz="32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s-ES" sz="3200" i="1">
                                  <a:latin typeface="Cambria Math"/>
                                </a:rPr>
                                <m:t>−5</m:t>
                              </m:r>
                            </m:sup>
                          </m:sSup>
                        </m:den>
                      </m:f>
                      <m:r>
                        <a:rPr lang="es-ES_tradnl" sz="320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s-DO" sz="3200" dirty="0"/>
              </a:p>
            </p:txBody>
          </p:sp>
        </mc:Choice>
        <mc:Fallback xmlns="">
          <p:sp>
            <p:nvSpPr>
              <p:cNvPr id="6" name="20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171002"/>
                <a:ext cx="1931876" cy="1084336"/>
              </a:xfrm>
              <a:prstGeom prst="rect">
                <a:avLst/>
              </a:prstGeom>
              <a:blipFill>
                <a:blip r:embed="rId3"/>
                <a:stretch>
                  <a:fillRect b="-3448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21 Rectángulo"/>
              <p:cNvSpPr/>
              <p:nvPr/>
            </p:nvSpPr>
            <p:spPr>
              <a:xfrm>
                <a:off x="3796619" y="315834"/>
                <a:ext cx="2683683" cy="5904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DO" sz="3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s-ES" sz="3200">
                              <a:latin typeface="Cambria Math"/>
                            </a:rPr>
                            <m:t>x</m:t>
                          </m:r>
                        </m:e>
                        <m:sup>
                          <m:r>
                            <a:rPr lang="es-ES" sz="3200">
                              <a:latin typeface="Cambria Math"/>
                            </a:rPr>
                            <m:t>5</m:t>
                          </m:r>
                          <m:r>
                            <m:rPr>
                              <m:sty m:val="p"/>
                            </m:rPr>
                            <a:rPr lang="es-ES" sz="3200">
                              <a:latin typeface="Cambria Math"/>
                            </a:rPr>
                            <m:t>n</m:t>
                          </m:r>
                          <m:r>
                            <a:rPr lang="es-ES" sz="3200">
                              <a:latin typeface="Cambria Math"/>
                            </a:rPr>
                            <m:t>+3+</m:t>
                          </m:r>
                          <m:r>
                            <a:rPr lang="es-ES" sz="3200" i="1">
                              <a:latin typeface="Cambria Math"/>
                            </a:rPr>
                            <m:t>2</m:t>
                          </m:r>
                          <m:r>
                            <a:rPr lang="es-ES" sz="3200" i="1">
                              <a:latin typeface="Cambria Math"/>
                            </a:rPr>
                            <m:t>𝑛</m:t>
                          </m:r>
                          <m:r>
                            <a:rPr lang="es-ES" sz="32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es-ES" sz="3200" i="1">
                              <a:latin typeface="Cambria Math"/>
                            </a:rPr>
                            <m:t>5</m:t>
                          </m:r>
                        </m:sup>
                      </m:sSup>
                      <m:r>
                        <a:rPr lang="es-ES_tradnl" sz="320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s-DO" sz="3200" dirty="0"/>
              </a:p>
            </p:txBody>
          </p:sp>
        </mc:Choice>
        <mc:Fallback xmlns="">
          <p:sp>
            <p:nvSpPr>
              <p:cNvPr id="7" name="21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6619" y="315834"/>
                <a:ext cx="2683683" cy="59041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23 Rectángulo"/>
              <p:cNvSpPr/>
              <p:nvPr/>
            </p:nvSpPr>
            <p:spPr>
              <a:xfrm>
                <a:off x="6439261" y="310320"/>
                <a:ext cx="1323824" cy="595932"/>
              </a:xfrm>
              <a:prstGeom prst="rect">
                <a:avLst/>
              </a:prstGeom>
              <a:solidFill>
                <a:srgbClr val="92D05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DO" sz="3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32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s-ES" sz="32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𝟕</m:t>
                          </m:r>
                          <m:r>
                            <a:rPr lang="es-ES" sz="32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𝒏</m:t>
                          </m:r>
                          <m:r>
                            <a:rPr lang="es-ES" sz="32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es-ES" sz="32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𝟖</m:t>
                          </m:r>
                        </m:sup>
                      </m:sSup>
                    </m:oMath>
                  </m:oMathPara>
                </a14:m>
                <a:endParaRPr lang="es-DO" sz="3200" dirty="0"/>
              </a:p>
            </p:txBody>
          </p:sp>
        </mc:Choice>
        <mc:Fallback xmlns="">
          <p:sp>
            <p:nvSpPr>
              <p:cNvPr id="8" name="23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9261" y="310320"/>
                <a:ext cx="1323824" cy="5959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18 Rectángulo"/>
              <p:cNvSpPr/>
              <p:nvPr/>
            </p:nvSpPr>
            <p:spPr>
              <a:xfrm>
                <a:off x="1976437" y="1828800"/>
                <a:ext cx="4473212" cy="764184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s-DO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s-DO" sz="2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s-ES_tradnl" sz="2800">
                                <a:latin typeface="Cambria Math"/>
                              </a:rPr>
                              <m:t>b</m:t>
                            </m:r>
                          </m:e>
                          <m:sup>
                            <m:r>
                              <m:rPr>
                                <m:sty m:val="p"/>
                              </m:rPr>
                              <a:rPr lang="es-ES" sz="2800">
                                <a:latin typeface="Cambria Math"/>
                              </a:rPr>
                              <m:t>n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s-DO" sz="2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s-ES_tradnl" sz="2800">
                                <a:latin typeface="Cambria Math"/>
                              </a:rPr>
                              <m:t>b</m:t>
                            </m:r>
                          </m:e>
                          <m:sup>
                            <m:r>
                              <m:rPr>
                                <m:sty m:val="p"/>
                              </m:rPr>
                              <a:rPr lang="es-ES" sz="2800">
                                <a:latin typeface="Cambria Math"/>
                              </a:rPr>
                              <m:t>m</m:t>
                            </m:r>
                          </m:sup>
                        </m:sSup>
                      </m:den>
                    </m:f>
                    <m:r>
                      <a:rPr lang="es-ES_tradnl" sz="280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s-ES_tradnl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s-ES_tradnl" sz="2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s-ES" sz="2800" i="1">
                                <a:latin typeface="Cambria Math"/>
                              </a:rPr>
                              <m:t>𝑏</m:t>
                            </m:r>
                          </m:e>
                          <m:sup>
                            <m:r>
                              <a:rPr lang="es-ES" sz="2800" i="1">
                                <a:latin typeface="Cambria Math"/>
                              </a:rPr>
                              <m:t>0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s-DO" sz="2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s-ES_tradnl" sz="2800">
                                <a:latin typeface="Cambria Math"/>
                              </a:rPr>
                              <m:t>b</m:t>
                            </m:r>
                          </m:e>
                          <m:sup>
                            <m:r>
                              <m:rPr>
                                <m:sty m:val="p"/>
                              </m:rPr>
                              <a:rPr lang="es-ES_tradnl" sz="2800">
                                <a:latin typeface="Cambria Math"/>
                              </a:rPr>
                              <m:t>m</m:t>
                            </m:r>
                            <m:r>
                              <a:rPr lang="es-ES_tradnl" sz="2800" i="1">
                                <a:latin typeface="Cambria Math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s-ES_tradnl" sz="2800">
                                <a:latin typeface="Cambria Math"/>
                              </a:rPr>
                              <m:t>n</m:t>
                            </m:r>
                          </m:sup>
                        </m:sSup>
                      </m:den>
                    </m:f>
                  </m:oMath>
                </a14:m>
                <a:r>
                  <a:rPr lang="es-ES_tradnl" sz="2800" dirty="0"/>
                  <a:t> </a:t>
                </a:r>
                <a14:m>
                  <m:oMath xmlns:m="http://schemas.openxmlformats.org/officeDocument/2006/math">
                    <m:r>
                      <a:rPr lang="es-ES_tradnl" sz="280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s-ES_tradnl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ES" sz="2800" i="1">
                            <a:latin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s-DO" sz="2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s-ES_tradnl" sz="2800">
                                <a:latin typeface="Cambria Math"/>
                              </a:rPr>
                              <m:t>b</m:t>
                            </m:r>
                          </m:e>
                          <m:sup>
                            <m:r>
                              <m:rPr>
                                <m:sty m:val="p"/>
                              </m:rPr>
                              <a:rPr lang="es-ES_tradnl" sz="2800">
                                <a:latin typeface="Cambria Math"/>
                              </a:rPr>
                              <m:t>m</m:t>
                            </m:r>
                            <m:r>
                              <a:rPr lang="es-ES_tradnl" sz="2800" i="1">
                                <a:latin typeface="Cambria Math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s-ES_tradnl" sz="2800">
                                <a:latin typeface="Cambria Math"/>
                              </a:rPr>
                              <m:t>n</m:t>
                            </m:r>
                          </m:sup>
                        </m:sSup>
                      </m:den>
                    </m:f>
                  </m:oMath>
                </a14:m>
                <a:r>
                  <a:rPr lang="es-ES_tradnl" sz="2800" dirty="0"/>
                  <a:t>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s-ES_tradnl" sz="2800">
                        <a:solidFill>
                          <a:srgbClr val="FF0000"/>
                        </a:solidFill>
                        <a:latin typeface="Cambria Math"/>
                      </a:rPr>
                      <m:t>m</m:t>
                    </m:r>
                    <m:r>
                      <a:rPr lang="es-ES_tradnl" sz="2800" i="1">
                        <a:latin typeface="Cambria Math"/>
                      </a:rPr>
                      <m:t>&gt;</m:t>
                    </m:r>
                    <m:r>
                      <a:rPr lang="es-ES_tradnl" sz="2800" i="1">
                        <a:latin typeface="Cambria Math"/>
                      </a:rPr>
                      <m:t>𝑛</m:t>
                    </m:r>
                  </m:oMath>
                </a14:m>
                <a:r>
                  <a:rPr lang="es-ES_tradnl" sz="2800" dirty="0"/>
                  <a:t>  </a:t>
                </a:r>
                <a:endParaRPr lang="es-DO" sz="2800" dirty="0"/>
              </a:p>
            </p:txBody>
          </p:sp>
        </mc:Choice>
        <mc:Fallback xmlns="">
          <p:sp>
            <p:nvSpPr>
              <p:cNvPr id="9" name="18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6437" y="1828800"/>
                <a:ext cx="4473212" cy="764184"/>
              </a:xfrm>
              <a:prstGeom prst="rect">
                <a:avLst/>
              </a:prstGeom>
              <a:blipFill>
                <a:blip r:embed="rId6"/>
                <a:stretch>
                  <a:fillRect l="-284" b="-5000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1 Rectángulo"/>
              <p:cNvSpPr/>
              <p:nvPr/>
            </p:nvSpPr>
            <p:spPr>
              <a:xfrm>
                <a:off x="1808690" y="2849299"/>
                <a:ext cx="2660280" cy="1176284"/>
              </a:xfrm>
              <a:prstGeom prst="rect">
                <a:avLst/>
              </a:prstGeom>
              <a:solidFill>
                <a:srgbClr val="00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DO" sz="28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s-DO" sz="28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s-DO" sz="2800" b="1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s-DO" sz="28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fr-FR" sz="2800" b="1" i="1">
                                          <a:latin typeface="Cambria Math"/>
                                        </a:rPr>
                                        <m:t>𝐱</m:t>
                                      </m:r>
                                    </m:e>
                                    <m:sup>
                                      <m:r>
                                        <a:rPr lang="fr-FR" sz="2800" b="1" i="1">
                                          <a:latin typeface="Cambria Math"/>
                                        </a:rPr>
                                        <m:t>𝟐</m:t>
                                      </m:r>
                                    </m:sup>
                                  </m:sSup>
                                  <m:r>
                                    <a:rPr lang="fr-FR" sz="2800" b="1" i="1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s-ES" sz="2800" b="1" i="1">
                                      <a:latin typeface="Cambria Math"/>
                                    </a:rPr>
                                    <m:t>𝟓</m:t>
                                  </m:r>
                                  <m:r>
                                    <a:rPr lang="fr-FR" sz="2800" b="1" i="1">
                                      <a:latin typeface="Cambria Math"/>
                                    </a:rPr>
                                    <m:t>𝐱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s-DO" sz="28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s-ES" sz="2800" b="1" i="1">
                                          <a:latin typeface="Cambria Math"/>
                                        </a:rPr>
                                        <m:t>𝟐</m:t>
                                      </m:r>
                                      <m:r>
                                        <a:rPr lang="fr-FR" sz="2800" b="1" i="1">
                                          <a:latin typeface="Cambria Math"/>
                                        </a:rPr>
                                        <m:t>𝐱</m:t>
                                      </m:r>
                                    </m:e>
                                    <m:sup>
                                      <m:r>
                                        <a:rPr lang="fr-FR" sz="2800" b="1" i="1">
                                          <a:latin typeface="Cambria Math"/>
                                        </a:rPr>
                                        <m:t>𝟐</m:t>
                                      </m:r>
                                    </m:sup>
                                  </m:sSup>
                                  <m:r>
                                    <a:rPr lang="es-ES" sz="2800" b="1" i="1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es-ES" sz="2800" b="1" i="1">
                                      <a:latin typeface="Cambria Math"/>
                                    </a:rPr>
                                    <m:t>𝟑</m:t>
                                  </m:r>
                                  <m:r>
                                    <a:rPr lang="es-ES" sz="2800" b="1" i="1">
                                      <a:latin typeface="Cambria Math"/>
                                    </a:rPr>
                                    <m:t>𝒙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fr-FR" sz="2800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fr-FR" sz="2800" b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s-DO" sz="2800" dirty="0"/>
              </a:p>
            </p:txBody>
          </p:sp>
        </mc:Choice>
        <mc:Fallback xmlns="">
          <p:sp>
            <p:nvSpPr>
              <p:cNvPr id="10" name="1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8690" y="2849299"/>
                <a:ext cx="2660280" cy="117628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5 Rectángulo"/>
              <p:cNvSpPr/>
              <p:nvPr/>
            </p:nvSpPr>
            <p:spPr>
              <a:xfrm>
                <a:off x="4468970" y="2991610"/>
                <a:ext cx="5742384" cy="65877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DO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s-DO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_tradnl" b="1" i="1">
                                  <a:latin typeface="Cambria Math"/>
                                </a:rPr>
                                <m:t>𝒂</m:t>
                              </m:r>
                              <m:r>
                                <a:rPr lang="es-ES_tradnl" b="1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s-ES_tradnl" b="1" i="1">
                                  <a:latin typeface="Cambria Math"/>
                                </a:rPr>
                                <m:t>𝒃</m:t>
                              </m:r>
                            </m:e>
                          </m:d>
                        </m:e>
                        <m:sup>
                          <m:r>
                            <a:rPr lang="es-ES_tradnl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s-ES_tradnl" b="1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s-DO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s-DO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_tradnl" b="1" i="1">
                                  <a:latin typeface="Cambria Math"/>
                                </a:rPr>
                                <m:t>𝒂</m:t>
                              </m:r>
                            </m:e>
                          </m:d>
                        </m:e>
                        <m:sup>
                          <m:r>
                            <a:rPr lang="es-ES_tradnl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s-ES_tradnl" b="1" i="1">
                          <a:latin typeface="Cambria Math"/>
                        </a:rPr>
                        <m:t>+</m:t>
                      </m:r>
                      <m:r>
                        <a:rPr lang="es-ES_tradnl" b="1" i="1">
                          <a:latin typeface="Cambria Math"/>
                        </a:rPr>
                        <m:t>𝟐</m:t>
                      </m:r>
                      <m:d>
                        <m:dPr>
                          <m:ctrlPr>
                            <a:rPr lang="es-DO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_tradnl" b="1" i="1">
                              <a:latin typeface="Cambria Math"/>
                            </a:rPr>
                            <m:t>𝒂</m:t>
                          </m:r>
                        </m:e>
                      </m:d>
                      <m:d>
                        <m:dPr>
                          <m:ctrlPr>
                            <a:rPr lang="es-DO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_tradnl" b="1" i="1">
                              <a:latin typeface="Cambria Math"/>
                            </a:rPr>
                            <m:t>𝒃</m:t>
                          </m:r>
                        </m:e>
                      </m:d>
                      <m:r>
                        <a:rPr lang="es-ES_tradnl" b="1" i="1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s-DO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s-DO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_tradnl" b="1" i="1">
                                  <a:latin typeface="Cambria Math"/>
                                </a:rPr>
                                <m:t>𝒃</m:t>
                              </m:r>
                            </m:e>
                          </m:d>
                        </m:e>
                        <m:sup>
                          <m:r>
                            <a:rPr lang="es-ES_tradnl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s-ES_tradnl" b="1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s-DO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_tradnl" b="1" i="1">
                              <a:latin typeface="Cambria Math"/>
                            </a:rPr>
                            <m:t>𝒂</m:t>
                          </m:r>
                        </m:e>
                        <m:sup>
                          <m:r>
                            <a:rPr lang="es-ES_tradnl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s-ES_tradnl" b="1" i="1">
                          <a:latin typeface="Cambria Math"/>
                        </a:rPr>
                        <m:t>+</m:t>
                      </m:r>
                      <m:r>
                        <a:rPr lang="es-ES_tradnl" b="1" i="1">
                          <a:latin typeface="Cambria Math"/>
                        </a:rPr>
                        <m:t>𝟐</m:t>
                      </m:r>
                      <m:r>
                        <a:rPr lang="es-ES_tradnl" b="1" i="1">
                          <a:latin typeface="Cambria Math"/>
                        </a:rPr>
                        <m:t>𝒂𝒃</m:t>
                      </m:r>
                      <m:r>
                        <a:rPr lang="es-ES_tradnl" b="1" i="1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s-DO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_tradnl" b="1" i="1">
                              <a:latin typeface="Cambria Math"/>
                            </a:rPr>
                            <m:t>𝒃</m:t>
                          </m:r>
                        </m:e>
                        <m:sup>
                          <m:r>
                            <a:rPr lang="es-ES_tradnl" b="1" i="1">
                              <a:latin typeface="Cambria Math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s-DO" b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DO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s-DO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_tradnl" b="1" i="1">
                                  <a:latin typeface="Cambria Math"/>
                                </a:rPr>
                                <m:t>𝒂</m:t>
                              </m:r>
                              <m:r>
                                <a:rPr lang="es-ES_tradnl" b="1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s-ES_tradnl" b="1" i="1">
                                  <a:latin typeface="Cambria Math"/>
                                </a:rPr>
                                <m:t>𝒃</m:t>
                              </m:r>
                            </m:e>
                          </m:d>
                        </m:e>
                        <m:sup>
                          <m:r>
                            <a:rPr lang="es-ES_tradnl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s-ES_tradnl" b="1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s-DO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s-DO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_tradnl" b="1" i="1">
                                  <a:latin typeface="Cambria Math"/>
                                </a:rPr>
                                <m:t>𝒂</m:t>
                              </m:r>
                            </m:e>
                          </m:d>
                        </m:e>
                        <m:sup>
                          <m:r>
                            <a:rPr lang="es-ES_tradnl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s-ES_tradnl" b="1" i="1">
                          <a:latin typeface="Cambria Math"/>
                        </a:rPr>
                        <m:t>−</m:t>
                      </m:r>
                      <m:r>
                        <a:rPr lang="es-ES_tradnl" b="1" i="1">
                          <a:latin typeface="Cambria Math"/>
                        </a:rPr>
                        <m:t>𝟐</m:t>
                      </m:r>
                      <m:d>
                        <m:dPr>
                          <m:ctrlPr>
                            <a:rPr lang="es-DO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_tradnl" b="1" i="1">
                              <a:latin typeface="Cambria Math"/>
                            </a:rPr>
                            <m:t>𝒂</m:t>
                          </m:r>
                        </m:e>
                      </m:d>
                      <m:d>
                        <m:dPr>
                          <m:ctrlPr>
                            <a:rPr lang="es-DO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_tradnl" b="1" i="1">
                              <a:latin typeface="Cambria Math"/>
                            </a:rPr>
                            <m:t>𝒃</m:t>
                          </m:r>
                        </m:e>
                      </m:d>
                      <m:r>
                        <a:rPr lang="es-ES_tradnl" b="1" i="1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s-DO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s-DO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_tradnl" b="1" i="1">
                                  <a:latin typeface="Cambria Math"/>
                                </a:rPr>
                                <m:t>𝒃</m:t>
                              </m:r>
                            </m:e>
                          </m:d>
                        </m:e>
                        <m:sup>
                          <m:r>
                            <a:rPr lang="es-ES_tradnl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s-ES_tradnl" b="1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s-DO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_tradnl" b="1" i="1">
                              <a:latin typeface="Cambria Math"/>
                            </a:rPr>
                            <m:t>𝒂</m:t>
                          </m:r>
                        </m:e>
                        <m:sup>
                          <m:r>
                            <a:rPr lang="es-ES_tradnl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s-ES_tradnl" b="1" i="1">
                          <a:latin typeface="Cambria Math"/>
                        </a:rPr>
                        <m:t>−</m:t>
                      </m:r>
                      <m:r>
                        <a:rPr lang="es-ES_tradnl" b="1" i="1">
                          <a:latin typeface="Cambria Math"/>
                        </a:rPr>
                        <m:t>𝟐</m:t>
                      </m:r>
                      <m:r>
                        <a:rPr lang="es-ES_tradnl" b="1" i="1">
                          <a:latin typeface="Cambria Math"/>
                        </a:rPr>
                        <m:t>𝒂𝒃</m:t>
                      </m:r>
                      <m:r>
                        <a:rPr lang="es-ES_tradnl" b="1" i="1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s-DO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_tradnl" b="1" i="1">
                              <a:latin typeface="Cambria Math"/>
                            </a:rPr>
                            <m:t>𝒃</m:t>
                          </m:r>
                        </m:e>
                        <m:sup>
                          <m:r>
                            <a:rPr lang="es-ES_tradnl" b="1" i="1">
                              <a:latin typeface="Cambria Math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s-DO" b="1" dirty="0"/>
              </a:p>
            </p:txBody>
          </p:sp>
        </mc:Choice>
        <mc:Fallback xmlns="">
          <p:sp>
            <p:nvSpPr>
              <p:cNvPr id="11" name="5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8970" y="2991610"/>
                <a:ext cx="5742384" cy="65877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3 Rectángulo"/>
              <p:cNvSpPr/>
              <p:nvPr/>
            </p:nvSpPr>
            <p:spPr>
              <a:xfrm>
                <a:off x="1799526" y="4321139"/>
                <a:ext cx="2526589" cy="934230"/>
              </a:xfrm>
              <a:prstGeom prst="rect">
                <a:avLst/>
              </a:prstGeom>
              <a:solidFill>
                <a:srgbClr val="00FF00"/>
              </a:solidFill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s-DO" sz="32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s-DO" sz="3200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s-DO" sz="3200" b="1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s-DO" sz="3200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s-DO" sz="3200" b="1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fr-FR" sz="3200" b="1" i="1">
                                            <a:latin typeface="Cambria Math"/>
                                          </a:rPr>
                                          <m:t>𝒙</m:t>
                                        </m:r>
                                      </m:e>
                                      <m:sup>
                                        <m:r>
                                          <a:rPr lang="fr-FR" sz="3200" b="1" i="1">
                                            <a:latin typeface="Cambria Math"/>
                                          </a:rPr>
                                          <m:t>𝒏</m:t>
                                        </m:r>
                                        <m:r>
                                          <a:rPr lang="fr-FR" sz="3200" b="1" i="1">
                                            <a:latin typeface="Cambria Math"/>
                                          </a:rPr>
                                          <m:t>+</m:t>
                                        </m:r>
                                        <m:r>
                                          <a:rPr lang="es-ES" sz="3200" b="1" i="1">
                                            <a:latin typeface="Cambria Math"/>
                                          </a:rPr>
                                          <m:t>𝟐</m:t>
                                        </m:r>
                                      </m:sup>
                                    </m:sSup>
                                  </m:e>
                                </m:d>
                              </m:e>
                              <m:sup>
                                <m:r>
                                  <a:rPr lang="fr-FR" sz="3200" b="1" i="1">
                                    <a:latin typeface="Cambria Math"/>
                                  </a:rPr>
                                  <m:t>𝒏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s-ES" sz="3200" b="1" i="1">
                            <a:latin typeface="Cambria Math"/>
                          </a:rPr>
                          <m:t>𝟒</m:t>
                        </m:r>
                      </m:sup>
                    </m:sSup>
                  </m:oMath>
                </a14:m>
                <a:r>
                  <a:rPr lang="es-ES" sz="3200" b="1" dirty="0"/>
                  <a:t> </a:t>
                </a:r>
                <a14:m>
                  <m:oMath xmlns:m="http://schemas.openxmlformats.org/officeDocument/2006/math">
                    <m:r>
                      <a:rPr lang="es-ES" sz="3200" b="1">
                        <a:latin typeface="Cambria Math"/>
                      </a:rPr>
                      <m:t>=</m:t>
                    </m:r>
                  </m:oMath>
                </a14:m>
                <a:endParaRPr lang="es-DO" sz="3200" dirty="0"/>
              </a:p>
            </p:txBody>
          </p:sp>
        </mc:Choice>
        <mc:Fallback xmlns="">
          <p:sp>
            <p:nvSpPr>
              <p:cNvPr id="12" name="3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9526" y="4321139"/>
                <a:ext cx="2526589" cy="93423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5 Rectángulo"/>
              <p:cNvSpPr/>
              <p:nvPr/>
            </p:nvSpPr>
            <p:spPr>
              <a:xfrm>
                <a:off x="4876169" y="4349421"/>
                <a:ext cx="2431115" cy="7566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DO" sz="32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s-DO" sz="32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s-DO" sz="32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fr-FR" sz="3200" b="1" i="1">
                                      <a:latin typeface="Cambria Math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fr-FR" sz="3200" b="1" i="1">
                                      <a:latin typeface="Cambria Math"/>
                                    </a:rPr>
                                    <m:t>𝒏</m:t>
                                  </m:r>
                                  <m:r>
                                    <a:rPr lang="fr-FR" sz="3200" b="1" i="1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es-ES" sz="3200" b="1" i="1"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fr-FR" sz="3200" b="1" i="1">
                              <a:latin typeface="Cambria Math"/>
                            </a:rPr>
                            <m:t>𝒏</m:t>
                          </m:r>
                          <m:r>
                            <a:rPr lang="fr-FR" sz="3200" b="1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s-ES" sz="3200" b="1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𝟒</m:t>
                          </m:r>
                        </m:sup>
                      </m:sSup>
                      <m:r>
                        <a:rPr lang="es-ES" sz="2400" b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s-DO" sz="2400" dirty="0"/>
              </a:p>
            </p:txBody>
          </p:sp>
        </mc:Choice>
        <mc:Fallback xmlns="">
          <p:sp>
            <p:nvSpPr>
              <p:cNvPr id="13" name="5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6169" y="4349421"/>
                <a:ext cx="2431115" cy="75668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6 Rectángulo"/>
              <p:cNvSpPr/>
              <p:nvPr/>
            </p:nvSpPr>
            <p:spPr>
              <a:xfrm>
                <a:off x="7543801" y="4416782"/>
                <a:ext cx="2055499" cy="67364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DO" sz="28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s-DO" sz="28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s-DO" sz="28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fr-FR" sz="2800" b="1" i="1">
                                      <a:latin typeface="Cambria Math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fr-FR" sz="2800" b="1" i="1">
                                      <a:latin typeface="Cambria Math"/>
                                    </a:rPr>
                                    <m:t>𝒏</m:t>
                                  </m:r>
                                  <m:r>
                                    <a:rPr lang="fr-FR" sz="2800" b="1" i="1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es-ES" sz="2800" b="1" i="1"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s-ES" sz="2800" b="1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𝟒</m:t>
                          </m:r>
                          <m:r>
                            <a:rPr lang="es-ES" sz="2800" b="1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𝒏</m:t>
                          </m:r>
                        </m:sup>
                      </m:sSup>
                      <m:r>
                        <a:rPr lang="es-ES" sz="2800" b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s-DO" sz="2800" dirty="0"/>
              </a:p>
            </p:txBody>
          </p:sp>
        </mc:Choice>
        <mc:Fallback xmlns="">
          <p:sp>
            <p:nvSpPr>
              <p:cNvPr id="14" name="6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3801" y="4416782"/>
                <a:ext cx="2055499" cy="67364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21 Rectángulo"/>
              <p:cNvSpPr/>
              <p:nvPr/>
            </p:nvSpPr>
            <p:spPr>
              <a:xfrm>
                <a:off x="6780449" y="1864928"/>
                <a:ext cx="3456587" cy="618246"/>
              </a:xfrm>
              <a:prstGeom prst="rect">
                <a:avLst/>
              </a:prstGeom>
              <a:solidFill>
                <a:srgbClr val="0EE2BF"/>
              </a:solidFill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s-DO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s-DO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s-DO" sz="20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s-ES" sz="2000" i="1">
                                    <a:latin typeface="Cambria Math"/>
                                  </a:rPr>
                                  <m:t>𝑎</m:t>
                                </m:r>
                              </m:e>
                              <m:sup>
                                <m:r>
                                  <m:rPr>
                                    <m:sty m:val="p"/>
                                  </m:rPr>
                                  <a:rPr lang="es-ES_tradnl" sz="2000">
                                    <a:latin typeface="Cambria Math"/>
                                  </a:rPr>
                                  <m:t>n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s-ES" sz="2000" i="1">
                            <a:latin typeface="Cambria Math"/>
                          </a:rPr>
                          <m:t>𝑚</m:t>
                        </m:r>
                      </m:sup>
                    </m:sSup>
                    <m:r>
                      <a:rPr lang="es-ES_tradnl" sz="200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s-DO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s-ES_tradnl" sz="2000">
                            <a:latin typeface="Cambria Math"/>
                          </a:rPr>
                          <m:t>a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s-ES_tradnl" sz="2000">
                            <a:latin typeface="Cambria Math"/>
                          </a:rPr>
                          <m:t>m</m:t>
                        </m:r>
                        <m:r>
                          <a:rPr lang="es-ES_tradnl" sz="200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m:rPr>
                            <m:sty m:val="p"/>
                          </m:rPr>
                          <a:rPr lang="es-ES_tradnl" sz="2000">
                            <a:latin typeface="Cambria Math"/>
                          </a:rPr>
                          <m:t>n</m:t>
                        </m:r>
                      </m:sup>
                    </m:sSup>
                  </m:oMath>
                </a14:m>
                <a:r>
                  <a:rPr lang="es-ES_tradnl" sz="3200" dirty="0"/>
                  <a:t> </a:t>
                </a:r>
                <a14:m>
                  <m:oMath xmlns:m="http://schemas.openxmlformats.org/officeDocument/2006/math">
                    <m:r>
                      <a:rPr lang="es-ES_tradnl" sz="320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s-DO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s-ES" sz="3200">
                            <a:latin typeface="Cambria Math"/>
                          </a:rPr>
                          <m:t>a</m:t>
                        </m:r>
                      </m:e>
                      <m:sup>
                        <m:d>
                          <m:dPr>
                            <m:ctrlPr>
                              <a:rPr lang="es-ES_tradnl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s-ES" sz="32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𝑚</m:t>
                            </m:r>
                          </m:e>
                        </m:d>
                        <m:d>
                          <m:dPr>
                            <m:ctrlPr>
                              <a:rPr lang="es-ES_tradnl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s-ES" sz="32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𝑛</m:t>
                            </m:r>
                          </m:e>
                        </m:d>
                      </m:sup>
                    </m:sSup>
                  </m:oMath>
                </a14:m>
                <a:endParaRPr lang="es-DO" sz="3200" dirty="0"/>
              </a:p>
            </p:txBody>
          </p:sp>
        </mc:Choice>
        <mc:Fallback xmlns="">
          <p:sp>
            <p:nvSpPr>
              <p:cNvPr id="19" name="21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0449" y="1864928"/>
                <a:ext cx="3456587" cy="61824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63290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/>
      <p:bldP spid="7" grpId="1"/>
      <p:bldP spid="8" grpId="0" animBg="1"/>
      <p:bldP spid="8" grpId="1" animBg="1"/>
      <p:bldP spid="9" grpId="0" animBg="1"/>
      <p:bldP spid="11" grpId="0"/>
      <p:bldP spid="12" grpId="0" animBg="1"/>
      <p:bldP spid="13" grpId="0"/>
      <p:bldP spid="14" grpId="0"/>
      <p:bldP spid="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18 Rectángulo"/>
              <p:cNvSpPr/>
              <p:nvPr/>
            </p:nvSpPr>
            <p:spPr>
              <a:xfrm>
                <a:off x="1771644" y="117639"/>
                <a:ext cx="2876557" cy="965842"/>
              </a:xfrm>
              <a:prstGeom prst="rect">
                <a:avLst/>
              </a:prstGeom>
              <a:solidFill>
                <a:srgbClr val="92D05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s-DO" sz="4000" b="1" i="1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s-ES" sz="4000" b="1" i="1">
                              <a:latin typeface="Cambria Math"/>
                            </a:rPr>
                            <m:t>𝒏</m:t>
                          </m:r>
                        </m:deg>
                        <m:e>
                          <m:sSup>
                            <m:sSupPr>
                              <m:ctrlPr>
                                <a:rPr lang="es-ES" sz="40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ES" sz="4000" b="1" i="1">
                                  <a:latin typeface="Cambria Math"/>
                                </a:rPr>
                                <m:t>𝒃</m:t>
                              </m:r>
                            </m:e>
                            <m:sup>
                              <m:r>
                                <a:rPr lang="es-ES" sz="4000" b="1" i="1">
                                  <a:latin typeface="Cambria Math"/>
                                </a:rPr>
                                <m:t>𝒎</m:t>
                              </m:r>
                            </m:sup>
                          </m:sSup>
                        </m:e>
                      </m:rad>
                      <m:r>
                        <a:rPr lang="es-ES" sz="4000" b="1" i="1">
                          <a:latin typeface="Cambria Math"/>
                        </a:rPr>
                        <m:t>= </m:t>
                      </m:r>
                      <m:sSup>
                        <m:sSupPr>
                          <m:ctrlPr>
                            <a:rPr lang="es-ES" sz="40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4000" b="1" i="1">
                              <a:latin typeface="Cambria Math"/>
                            </a:rPr>
                            <m:t>𝒃</m:t>
                          </m:r>
                        </m:e>
                        <m:sup>
                          <m:f>
                            <m:fPr>
                              <m:ctrlPr>
                                <a:rPr lang="es-ES" sz="4000" b="1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ES" sz="4000" b="1" i="1">
                                  <a:latin typeface="Cambria Math"/>
                                </a:rPr>
                                <m:t>𝒎</m:t>
                              </m:r>
                            </m:num>
                            <m:den>
                              <m:r>
                                <a:rPr lang="es-ES" sz="4000" b="1" i="1">
                                  <a:latin typeface="Cambria Math"/>
                                </a:rPr>
                                <m:t>𝒏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s-DO" sz="4000" dirty="0"/>
              </a:p>
            </p:txBody>
          </p:sp>
        </mc:Choice>
        <mc:Fallback xmlns="">
          <p:sp>
            <p:nvSpPr>
              <p:cNvPr id="6" name="18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1644" y="117639"/>
                <a:ext cx="2876557" cy="965842"/>
              </a:xfrm>
              <a:prstGeom prst="rect">
                <a:avLst/>
              </a:prstGeom>
              <a:blipFill>
                <a:blip r:embed="rId3"/>
                <a:stretch>
                  <a:fillRect b="-15584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22 Rectángulo"/>
              <p:cNvSpPr/>
              <p:nvPr/>
            </p:nvSpPr>
            <p:spPr>
              <a:xfrm>
                <a:off x="5257800" y="135743"/>
                <a:ext cx="3570016" cy="646331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s-ES" sz="3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s-ES" sz="3600" b="1" i="1">
                            <a:solidFill>
                              <a:srgbClr val="FF0000"/>
                            </a:solidFill>
                            <a:latin typeface="Cambria Math"/>
                            <a:cs typeface="Arial" panose="020B0604020202020204" pitchFamily="34" charset="0"/>
                          </a:rPr>
                          <m:t>𝒂</m:t>
                        </m:r>
                      </m:e>
                      <m:sup>
                        <m:r>
                          <a:rPr lang="es-ES" sz="3600" b="1" i="1">
                            <a:solidFill>
                              <a:srgbClr val="FF0000"/>
                            </a:solidFill>
                            <a:latin typeface="Cambria Math"/>
                            <a:cs typeface="Arial" panose="020B0604020202020204" pitchFamily="34" charset="0"/>
                          </a:rPr>
                          <m:t>𝒎</m:t>
                        </m:r>
                      </m:sup>
                    </m:sSup>
                    <m:r>
                      <a:rPr lang="es-ES" sz="3600" b="1" i="1">
                        <a:solidFill>
                          <a:srgbClr val="FF0000"/>
                        </a:solidFill>
                        <a:latin typeface="Cambria Math"/>
                        <a:cs typeface="Arial" panose="020B0604020202020204" pitchFamily="34" charset="0"/>
                      </a:rPr>
                      <m:t> </m:t>
                    </m:r>
                    <m:r>
                      <a:rPr lang="es-ES" sz="3600" b="1" i="1">
                        <a:solidFill>
                          <a:srgbClr val="FF0000"/>
                        </a:solidFill>
                        <a:latin typeface="Cambria Math"/>
                        <a:ea typeface="Cambria Math"/>
                        <a:cs typeface="Arial" panose="020B0604020202020204" pitchFamily="34" charset="0"/>
                      </a:rPr>
                      <m:t>×</m:t>
                    </m:r>
                    <m:sSup>
                      <m:sSupPr>
                        <m:ctrlPr>
                          <a:rPr lang="es-ES" sz="3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s-ES" sz="3600" b="1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  <a:cs typeface="Arial" panose="020B0604020202020204" pitchFamily="34" charset="0"/>
                          </a:rPr>
                          <m:t>𝒂</m:t>
                        </m:r>
                      </m:e>
                      <m:sup>
                        <m:r>
                          <a:rPr lang="es-ES" sz="3600" b="1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  <a:cs typeface="Arial" panose="020B0604020202020204" pitchFamily="34" charset="0"/>
                          </a:rPr>
                          <m:t>𝒏</m:t>
                        </m:r>
                      </m:sup>
                    </m:sSup>
                    <m:r>
                      <a:rPr lang="es-ES" sz="3600" b="1" i="1">
                        <a:solidFill>
                          <a:srgbClr val="FF0000"/>
                        </a:solidFill>
                        <a:latin typeface="Cambria Math"/>
                        <a:ea typeface="Cambria Math"/>
                        <a:cs typeface="Arial" panose="020B0604020202020204" pitchFamily="34" charset="0"/>
                      </a:rPr>
                      <m:t>=</m:t>
                    </m:r>
                    <m:sSup>
                      <m:sSupPr>
                        <m:ctrlPr>
                          <a:rPr lang="es-ES" sz="3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s-ES" sz="3600" b="1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  <a:cs typeface="Arial" panose="020B0604020202020204" pitchFamily="34" charset="0"/>
                          </a:rPr>
                          <m:t>𝒂</m:t>
                        </m:r>
                      </m:e>
                      <m:sup>
                        <m:r>
                          <a:rPr lang="es-ES" sz="3600" b="1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  <a:cs typeface="Arial" panose="020B0604020202020204" pitchFamily="34" charset="0"/>
                          </a:rPr>
                          <m:t>𝒎</m:t>
                        </m:r>
                        <m:r>
                          <a:rPr lang="es-ES" sz="3600" b="1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  <a:cs typeface="Arial" panose="020B0604020202020204" pitchFamily="34" charset="0"/>
                          </a:rPr>
                          <m:t>+</m:t>
                        </m:r>
                        <m:r>
                          <a:rPr lang="es-ES" sz="3600" b="1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  <a:cs typeface="Arial" panose="020B0604020202020204" pitchFamily="34" charset="0"/>
                          </a:rPr>
                          <m:t>𝒏</m:t>
                        </m:r>
                      </m:sup>
                    </m:sSup>
                  </m:oMath>
                </a14:m>
                <a:r>
                  <a:rPr lang="es-ES" sz="3600" b="1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endParaRPr lang="es-DO" sz="3600" dirty="0"/>
              </a:p>
            </p:txBody>
          </p:sp>
        </mc:Choice>
        <mc:Fallback xmlns="">
          <p:sp>
            <p:nvSpPr>
              <p:cNvPr id="7" name="22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7800" y="135743"/>
                <a:ext cx="3570016" cy="646331"/>
              </a:xfrm>
              <a:prstGeom prst="rect">
                <a:avLst/>
              </a:prstGeom>
              <a:blipFill>
                <a:blip r:embed="rId4"/>
                <a:stretch>
                  <a:fillRect l="-709" b="-23077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1 Rectángulo"/>
              <p:cNvSpPr/>
              <p:nvPr/>
            </p:nvSpPr>
            <p:spPr>
              <a:xfrm>
                <a:off x="1771644" y="1302263"/>
                <a:ext cx="2149691" cy="969176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s-DO" sz="2800" b="1" i="1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US" sz="2800" b="1" i="1">
                              <a:latin typeface="Cambria Math"/>
                            </a:rPr>
                            <m:t>𝟑</m:t>
                          </m:r>
                        </m:deg>
                        <m:e>
                          <m:rad>
                            <m:radPr>
                              <m:degHide m:val="on"/>
                              <m:ctrlPr>
                                <a:rPr lang="es-DO" sz="2800" b="1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s-DO" sz="28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b="1" i="1">
                                      <a:latin typeface="Cambria Math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s-ES" sz="2800" b="1" i="1">
                                      <a:latin typeface="Cambria Math"/>
                                    </a:rPr>
                                    <m:t>𝟗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s-DO" sz="28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b="1" i="1">
                                      <a:latin typeface="Cambria Math"/>
                                    </a:rPr>
                                    <m:t>𝒚</m:t>
                                  </m:r>
                                </m:e>
                                <m:sup>
                                  <m:r>
                                    <a:rPr lang="es-ES" sz="2800" b="1" i="1">
                                      <a:latin typeface="Cambria Math"/>
                                    </a:rPr>
                                    <m:t>𝟏𝟕</m:t>
                                  </m:r>
                                </m:sup>
                              </m:sSup>
                            </m:e>
                          </m:rad>
                        </m:e>
                      </m:rad>
                      <m:r>
                        <a:rPr lang="en-US" sz="2800" b="1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s-DO" sz="2800" dirty="0"/>
              </a:p>
            </p:txBody>
          </p:sp>
        </mc:Choice>
        <mc:Fallback xmlns="">
          <p:sp>
            <p:nvSpPr>
              <p:cNvPr id="8" name="1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1644" y="1302263"/>
                <a:ext cx="2149691" cy="96917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6 Rectángulo"/>
              <p:cNvSpPr/>
              <p:nvPr/>
            </p:nvSpPr>
            <p:spPr>
              <a:xfrm>
                <a:off x="4648201" y="1478626"/>
                <a:ext cx="2133469" cy="61645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s-DO" sz="2800" b="1" i="1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US" sz="28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𝟑</m:t>
                          </m:r>
                          <m:r>
                            <a:rPr lang="es-ES" sz="28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𝒙</m:t>
                          </m:r>
                          <m:r>
                            <a:rPr lang="es-ES" sz="28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𝟐</m:t>
                          </m:r>
                        </m:deg>
                        <m:e>
                          <m:sSup>
                            <m:sSupPr>
                              <m:ctrlPr>
                                <a:rPr lang="es-DO" sz="28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1" i="1">
                                  <a:latin typeface="Cambria Math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s-ES" sz="2800" b="1" i="1">
                                  <a:latin typeface="Cambria Math"/>
                                </a:rPr>
                                <m:t>𝟗</m:t>
                              </m:r>
                            </m:sup>
                          </m:sSup>
                          <m:sSup>
                            <m:sSupPr>
                              <m:ctrlPr>
                                <a:rPr lang="es-DO" sz="28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1" i="1">
                                  <a:latin typeface="Cambria Math"/>
                                </a:rPr>
                                <m:t>𝒚</m:t>
                              </m:r>
                            </m:e>
                            <m:sup>
                              <m:r>
                                <a:rPr lang="es-ES" sz="2800" b="1" i="1">
                                  <a:latin typeface="Cambria Math"/>
                                </a:rPr>
                                <m:t>𝟏𝟕</m:t>
                              </m:r>
                            </m:sup>
                          </m:sSup>
                        </m:e>
                      </m:rad>
                      <m:r>
                        <a:rPr lang="en-US" sz="2800" b="1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s-DO" sz="2800" dirty="0"/>
              </a:p>
            </p:txBody>
          </p:sp>
        </mc:Choice>
        <mc:Fallback xmlns="">
          <p:sp>
            <p:nvSpPr>
              <p:cNvPr id="9" name="6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1" y="1478626"/>
                <a:ext cx="2133469" cy="616451"/>
              </a:xfrm>
              <a:prstGeom prst="rect">
                <a:avLst/>
              </a:prstGeom>
              <a:blipFill>
                <a:blip r:embed="rId6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7 Rectángulo"/>
              <p:cNvSpPr/>
              <p:nvPr/>
            </p:nvSpPr>
            <p:spPr>
              <a:xfrm>
                <a:off x="1766881" y="2527995"/>
                <a:ext cx="3144643" cy="176862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s-DO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s-ES" sz="28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3</m:t>
                          </m:r>
                        </m:deg>
                        <m:e>
                          <m:rad>
                            <m:radPr>
                              <m:degHide m:val="on"/>
                              <m:ctrlPr>
                                <a:rPr lang="es-DO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ad>
                                <m:radPr>
                                  <m:ctrlPr>
                                    <a:rPr lang="es-ES" sz="28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>
                                  <m:r>
                                    <m:rPr>
                                      <m:brk m:alnAt="7"/>
                                    </m:rPr>
                                    <a:rPr lang="es-ES" sz="2800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4</m:t>
                                  </m:r>
                                </m:deg>
                                <m:e>
                                  <m:sSup>
                                    <m:sSupPr>
                                      <m:ctrlPr>
                                        <a:rPr lang="es-DO" sz="28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800" b="1" i="1">
                                          <a:latin typeface="Cambria Math"/>
                                        </a:rPr>
                                        <m:t>𝒙</m:t>
                                      </m:r>
                                    </m:e>
                                    <m:sup>
                                      <m:r>
                                        <a:rPr lang="en-US" sz="2800" b="1" i="1">
                                          <a:latin typeface="Cambria Math"/>
                                        </a:rPr>
                                        <m:t>𝟐</m:t>
                                      </m:r>
                                      <m:r>
                                        <a:rPr lang="es-ES" sz="2800" b="1" i="1">
                                          <a:latin typeface="Cambria Math"/>
                                        </a:rPr>
                                        <m:t>𝟔</m:t>
                                      </m:r>
                                    </m:sup>
                                  </m:sSup>
                                  <m:sSup>
                                    <m:sSupPr>
                                      <m:ctrlPr>
                                        <a:rPr lang="es-DO" sz="28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800" b="1" i="1">
                                          <a:latin typeface="Cambria Math"/>
                                        </a:rPr>
                                        <m:t>𝒚</m:t>
                                      </m:r>
                                    </m:e>
                                    <m:sup>
                                      <m:r>
                                        <a:rPr lang="es-ES" sz="2800" b="1" i="1">
                                          <a:latin typeface="Cambria Math"/>
                                        </a:rPr>
                                        <m:t>𝟓𝟏</m:t>
                                      </m:r>
                                    </m:sup>
                                  </m:sSup>
                                  <m:sSup>
                                    <m:sSupPr>
                                      <m:ctrlPr>
                                        <a:rPr lang="es-DO" sz="28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800" b="1" i="1">
                                          <a:latin typeface="Cambria Math"/>
                                        </a:rPr>
                                        <m:t>𝒛</m:t>
                                      </m:r>
                                    </m:e>
                                    <m:sup>
                                      <m:r>
                                        <a:rPr lang="es-ES" sz="2800" b="1" i="1">
                                          <a:latin typeface="Cambria Math"/>
                                        </a:rPr>
                                        <m:t>𝟐𝟖</m:t>
                                      </m:r>
                                    </m:sup>
                                  </m:sSup>
                                </m:e>
                              </m:rad>
                            </m:e>
                          </m:rad>
                        </m:e>
                      </m:rad>
                      <m:r>
                        <a:rPr lang="es-DO" sz="2800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s-DO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7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6881" y="2527995"/>
                <a:ext cx="3144643" cy="176862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1 Rectángulo"/>
              <p:cNvSpPr/>
              <p:nvPr/>
            </p:nvSpPr>
            <p:spPr>
              <a:xfrm>
                <a:off x="5410201" y="2988892"/>
                <a:ext cx="4279057" cy="465064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s-DO" sz="2000" b="1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d>
                          <m:dPr>
                            <m:ctrlPr>
                              <a:rPr lang="es-DO" sz="2000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s-DO" sz="2000" b="1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s-DO" sz="2000" b="1" i="1">
                                    <a:latin typeface="Cambria Math"/>
                                  </a:rPr>
                                  <m:t>𝒙</m:t>
                                </m:r>
                              </m:e>
                              <m:sup>
                                <m:r>
                                  <a:rPr lang="es-DO" sz="2000" b="1" i="1">
                                    <a:latin typeface="Cambria Math"/>
                                  </a:rPr>
                                  <m:t>𝟐</m:t>
                                </m:r>
                              </m:sup>
                            </m:sSup>
                            <m:r>
                              <a:rPr lang="es-DO" sz="2000" b="1" i="1">
                                <a:latin typeface="Cambria Math"/>
                              </a:rPr>
                              <m:t>−</m:t>
                            </m:r>
                            <m:r>
                              <a:rPr lang="es-ES" sz="2000" b="1" i="1">
                                <a:latin typeface="Cambria Math"/>
                              </a:rPr>
                              <m:t>𝟐</m:t>
                            </m:r>
                            <m:r>
                              <a:rPr lang="es-ES" sz="2000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s-ES" sz="2000" b="1" i="1">
                                <a:latin typeface="Cambria Math"/>
                              </a:rPr>
                              <m:t>−</m:t>
                            </m:r>
                            <m:r>
                              <a:rPr lang="es-ES" sz="2000" b="1" i="1">
                                <a:latin typeface="Cambria Math"/>
                              </a:rPr>
                              <m:t>𝟏𝟓</m:t>
                            </m:r>
                          </m:e>
                        </m:d>
                        <m:d>
                          <m:dPr>
                            <m:ctrlPr>
                              <a:rPr lang="es-DO" sz="2000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s-DO" sz="2000" b="1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s-ES" sz="2000" b="1" i="1">
                                    <a:latin typeface="Cambria Math"/>
                                  </a:rPr>
                                  <m:t>𝟑</m:t>
                                </m:r>
                                <m:r>
                                  <a:rPr lang="es-DO" sz="2000" b="1" i="1">
                                    <a:latin typeface="Cambria Math"/>
                                  </a:rPr>
                                  <m:t>𝒙</m:t>
                                </m:r>
                              </m:e>
                              <m:sup>
                                <m:r>
                                  <a:rPr lang="es-DO" sz="2000" b="1" i="1">
                                    <a:latin typeface="Cambria Math"/>
                                  </a:rPr>
                                  <m:t>𝟐</m:t>
                                </m:r>
                              </m:sup>
                            </m:sSup>
                            <m:r>
                              <a:rPr lang="es-DO" sz="2000" b="1" i="1">
                                <a:latin typeface="Cambria Math"/>
                              </a:rPr>
                              <m:t>−</m:t>
                            </m:r>
                            <m:r>
                              <a:rPr lang="es-ES" sz="2000" b="1" i="1">
                                <a:latin typeface="Cambria Math"/>
                              </a:rPr>
                              <m:t>𝟏𝟒</m:t>
                            </m:r>
                            <m:r>
                              <a:rPr lang="es-ES" sz="2000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s-ES" sz="2000" b="1" i="1">
                                <a:latin typeface="Cambria Math"/>
                              </a:rPr>
                              <m:t>+</m:t>
                            </m:r>
                            <m:r>
                              <a:rPr lang="es-ES" sz="2000" b="1" i="1">
                                <a:latin typeface="Cambria Math"/>
                              </a:rPr>
                              <m:t>𝟐𝟎</m:t>
                            </m:r>
                          </m:e>
                        </m:d>
                      </m:e>
                    </m:rad>
                  </m:oMath>
                </a14:m>
                <a:r>
                  <a:rPr lang="es-DO" sz="2000" dirty="0"/>
                  <a:t> =</a:t>
                </a:r>
              </a:p>
            </p:txBody>
          </p:sp>
        </mc:Choice>
        <mc:Fallback xmlns="">
          <p:sp>
            <p:nvSpPr>
              <p:cNvPr id="11" name="1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0201" y="2988892"/>
                <a:ext cx="4279057" cy="465064"/>
              </a:xfrm>
              <a:prstGeom prst="rect">
                <a:avLst/>
              </a:prstGeom>
              <a:blipFill>
                <a:blip r:embed="rId8"/>
                <a:stretch>
                  <a:fillRect r="-296" b="-21053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1 Rectángulo"/>
              <p:cNvSpPr/>
              <p:nvPr/>
            </p:nvSpPr>
            <p:spPr>
              <a:xfrm>
                <a:off x="3860114" y="4195899"/>
                <a:ext cx="3012043" cy="1365374"/>
              </a:xfrm>
              <a:prstGeom prst="rect">
                <a:avLst/>
              </a:prstGeom>
              <a:solidFill>
                <a:srgbClr val="00B0F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s-DO" sz="2800" b="1" i="1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s-ES" sz="2800" b="1" i="1">
                              <a:latin typeface="Cambria Math"/>
                            </a:rPr>
                            <m:t>𝟓</m:t>
                          </m:r>
                        </m:deg>
                        <m:e>
                          <m:f>
                            <m:fPr>
                              <m:ctrlPr>
                                <a:rPr lang="es-DO" sz="2800" b="1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ES" sz="2800" b="1" i="1">
                                  <a:latin typeface="Cambria Math"/>
                                </a:rPr>
                                <m:t>𝟐𝟒𝟑</m:t>
                              </m:r>
                              <m:sSup>
                                <m:sSupPr>
                                  <m:ctrlPr>
                                    <a:rPr lang="es-DO" sz="28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s-DO" sz="28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s-ES" sz="2800" b="1" i="1">
                                          <a:latin typeface="Cambria Math"/>
                                        </a:rPr>
                                        <m:t>𝒙</m:t>
                                      </m:r>
                                      <m:r>
                                        <a:rPr lang="es-ES" sz="2800" b="1" i="1">
                                          <a:latin typeface="Cambria Math"/>
                                        </a:rPr>
                                        <m:t>+</m:t>
                                      </m:r>
                                      <m:r>
                                        <a:rPr lang="es-ES" sz="2800" b="1" i="1">
                                          <a:latin typeface="Cambria Math"/>
                                        </a:rPr>
                                        <m:t>𝟐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s-ES" sz="2800" b="1" i="1">
                                      <a:latin typeface="Cambria Math"/>
                                    </a:rPr>
                                    <m:t>𝟒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s-DO" sz="28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s-DO" sz="28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s-ES" sz="2800" b="1" i="1">
                                          <a:latin typeface="Cambria Math"/>
                                        </a:rPr>
                                        <m:t>𝒙</m:t>
                                      </m:r>
                                      <m:r>
                                        <a:rPr lang="es-ES" sz="2800" b="1" i="1">
                                          <a:latin typeface="Cambria Math"/>
                                        </a:rPr>
                                        <m:t>+</m:t>
                                      </m:r>
                                      <m:r>
                                        <a:rPr lang="es-ES" sz="2800" b="1" i="1">
                                          <a:latin typeface="Cambria Math"/>
                                        </a:rPr>
                                        <m:t>𝟐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s-ES" sz="2800" b="1" i="1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s-ES" sz="2800" b="1" i="1">
                                      <a:latin typeface="Cambria Math"/>
                                    </a:rPr>
                                    <m:t>𝟑</m:t>
                                  </m:r>
                                </m:sup>
                              </m:sSup>
                            </m:den>
                          </m:f>
                        </m:e>
                      </m:rad>
                      <m:r>
                        <a:rPr lang="es-DO" sz="2800" b="1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s-DO" sz="2800" dirty="0"/>
              </a:p>
            </p:txBody>
          </p:sp>
        </mc:Choice>
        <mc:Fallback xmlns="">
          <p:sp>
            <p:nvSpPr>
              <p:cNvPr id="12" name="1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0114" y="4195899"/>
                <a:ext cx="3012043" cy="136537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739787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5 Rectángulo"/>
              <p:cNvSpPr/>
              <p:nvPr/>
            </p:nvSpPr>
            <p:spPr>
              <a:xfrm>
                <a:off x="1622455" y="96799"/>
                <a:ext cx="5489516" cy="1101264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DO" sz="3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s-DO" sz="32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p>
                                <m:sSupPr>
                                  <m:ctrlPr>
                                    <a:rPr lang="es-DO" sz="32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s-ES" sz="3200" b="1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s-ES" sz="3200" b="1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𝟒</m:t>
                                  </m:r>
                                </m:sup>
                              </m:sSup>
                              <m:r>
                                <a:rPr lang="es-ES" sz="3200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es-ES" sz="3200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𝟖</m:t>
                              </m:r>
                              <m:r>
                                <a:rPr lang="es-ES" sz="3200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s-ES" sz="3200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𝟑</m:t>
                              </m:r>
                            </m:sup>
                          </m:sSup>
                          <m:sSup>
                            <m:sSupPr>
                              <m:ctrlPr>
                                <a:rPr lang="es-DO" sz="32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ES" sz="3200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+</m:t>
                              </m:r>
                              <m:r>
                                <a:rPr lang="es-ES" sz="3200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𝟏𝟒</m:t>
                              </m:r>
                              <m:r>
                                <a:rPr lang="es-ES" sz="3200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s-ES" sz="3200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  <m:r>
                            <a:rPr lang="es-ES" sz="32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es-ES" sz="32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𝟖</m:t>
                          </m:r>
                          <m:r>
                            <a:rPr lang="es-ES" sz="32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𝒙</m:t>
                          </m:r>
                          <m:r>
                            <a:rPr lang="es-ES" sz="32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s-ES" sz="32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𝟏𝟓</m:t>
                          </m:r>
                        </m:num>
                        <m:den>
                          <m:sSup>
                            <m:sSupPr>
                              <m:ctrlPr>
                                <a:rPr lang="es-DO" sz="32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p>
                                <m:sSupPr>
                                  <m:ctrlPr>
                                    <a:rPr lang="es-DO" sz="32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s-ES" sz="3200" b="1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s-ES" sz="3200" b="1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𝟒</m:t>
                                  </m:r>
                                </m:sup>
                              </m:sSup>
                              <m:r>
                                <a:rPr lang="es-ES" sz="3200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es-ES" sz="32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  <m:r>
                                <a:rPr lang="es-ES" sz="3200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s-ES" sz="3200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𝟑</m:t>
                              </m:r>
                            </m:sup>
                          </m:sSup>
                          <m:sSup>
                            <m:sSupPr>
                              <m:ctrlPr>
                                <a:rPr lang="es-DO" sz="32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ES" sz="32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s-ES" sz="32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𝟏𝟏</m:t>
                              </m:r>
                              <m:r>
                                <a:rPr lang="es-ES" sz="3200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s-ES" sz="3200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  <m:r>
                            <a:rPr lang="es-ES" sz="32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es-ES" sz="3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s-ES" sz="32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𝒙</m:t>
                          </m:r>
                          <m:r>
                            <a:rPr lang="es-ES" sz="3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ES" sz="3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  <m:r>
                        <a:rPr lang="es-ES" sz="3200" b="1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s-DO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5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2455" y="96799"/>
                <a:ext cx="5489516" cy="1101264"/>
              </a:xfrm>
              <a:prstGeom prst="rect">
                <a:avLst/>
              </a:prstGeom>
              <a:blipFill>
                <a:blip r:embed="rId3"/>
                <a:stretch>
                  <a:fillRect b="-5747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12 Rectángulo"/>
              <p:cNvSpPr/>
              <p:nvPr/>
            </p:nvSpPr>
            <p:spPr>
              <a:xfrm>
                <a:off x="1660555" y="1524000"/>
                <a:ext cx="3586366" cy="669094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DO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s-DO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" b="1" i="1">
                                  <a:latin typeface="Cambria Math"/>
                                </a:rPr>
                                <m:t>𝒙</m:t>
                              </m:r>
                              <m:r>
                                <a:rPr lang="es-ES" b="1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s-ES" b="1" i="1">
                                  <a:latin typeface="Cambria Math"/>
                                </a:rPr>
                                <m:t>𝟏</m:t>
                              </m:r>
                            </m:e>
                          </m:d>
                          <m:r>
                            <m:rPr>
                              <m:nor/>
                            </m:rPr>
                            <a:rPr lang="es-DO" b="1" dirty="0"/>
                            <m:t> </m:t>
                          </m:r>
                          <m:d>
                            <m:dPr>
                              <m:ctrlPr>
                                <a:rPr lang="es-DO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" b="1" i="1">
                                  <a:latin typeface="Cambria Math"/>
                                </a:rPr>
                                <m:t>𝒙</m:t>
                              </m:r>
                              <m:r>
                                <a:rPr lang="es-ES" b="1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s-ES" b="1" i="1">
                                  <a:latin typeface="Cambria Math"/>
                                </a:rPr>
                                <m:t>𝟑</m:t>
                              </m:r>
                            </m:e>
                          </m:d>
                          <m:r>
                            <m:rPr>
                              <m:nor/>
                            </m:rPr>
                            <a:rPr lang="es-DO" b="1" dirty="0"/>
                            <m:t> </m:t>
                          </m:r>
                          <m:d>
                            <m:dPr>
                              <m:ctrlPr>
                                <a:rPr lang="es-DO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" b="1" i="1">
                                  <a:latin typeface="Cambria Math"/>
                                </a:rPr>
                                <m:t>𝒙</m:t>
                              </m:r>
                              <m:r>
                                <a:rPr lang="es-ES" b="1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s-ES" b="1" i="1">
                                  <a:latin typeface="Cambria Math"/>
                                </a:rPr>
                                <m:t>𝟓</m:t>
                              </m:r>
                            </m:e>
                          </m:d>
                          <m:r>
                            <m:rPr>
                              <m:nor/>
                            </m:rPr>
                            <a:rPr lang="es-DO" b="1" dirty="0"/>
                            <m:t> </m:t>
                          </m:r>
                          <m:d>
                            <m:dPr>
                              <m:ctrlPr>
                                <a:rPr lang="es-DO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" b="1" i="1">
                                  <a:latin typeface="Cambria Math"/>
                                </a:rPr>
                                <m:t>𝒙</m:t>
                              </m:r>
                              <m:r>
                                <a:rPr lang="es-ES" b="1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s-ES" b="1" i="1">
                                  <a:latin typeface="Cambria Math"/>
                                </a:rPr>
                                <m:t>𝟏</m:t>
                              </m:r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s-DO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" b="1" i="1">
                                  <a:latin typeface="Cambria Math"/>
                                </a:rPr>
                                <m:t>𝒙</m:t>
                              </m:r>
                              <m:r>
                                <a:rPr lang="es-ES" b="1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s-ES" b="1" i="1">
                                  <a:latin typeface="Cambria Math"/>
                                </a:rPr>
                                <m:t>𝟏</m:t>
                              </m:r>
                            </m:e>
                          </m:d>
                          <m:d>
                            <m:dPr>
                              <m:ctrlPr>
                                <a:rPr lang="es-DO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" b="1" i="1">
                                  <a:latin typeface="Cambria Math"/>
                                </a:rPr>
                                <m:t>𝒙</m:t>
                              </m:r>
                              <m:r>
                                <a:rPr lang="es-ES" b="1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s-ES" b="1" i="1">
                                  <a:latin typeface="Cambria Math"/>
                                </a:rPr>
                                <m:t>𝟏</m:t>
                              </m:r>
                            </m:e>
                          </m:d>
                          <m:d>
                            <m:dPr>
                              <m:ctrlPr>
                                <a:rPr lang="es-DO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" b="1" i="1">
                                  <a:latin typeface="Cambria Math"/>
                                </a:rPr>
                                <m:t>𝒙</m:t>
                              </m:r>
                              <m:r>
                                <a:rPr lang="es-ES" b="1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s-ES" b="1" i="1">
                                  <a:latin typeface="Cambria Math"/>
                                </a:rPr>
                                <m:t>𝟐</m:t>
                              </m:r>
                            </m:e>
                          </m:d>
                          <m:d>
                            <m:dPr>
                              <m:ctrlPr>
                                <a:rPr lang="es-DO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" b="1" i="1">
                                  <a:latin typeface="Cambria Math"/>
                                </a:rPr>
                                <m:t>𝒙</m:t>
                              </m:r>
                              <m:r>
                                <a:rPr lang="es-ES" b="1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s-ES" b="1" i="1"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</m:e>
                          </m:d>
                          <m:r>
                            <m:rPr>
                              <m:nor/>
                            </m:rPr>
                            <a:rPr lang="es-DO" dirty="0"/>
                            <m:t> </m:t>
                          </m:r>
                        </m:den>
                      </m:f>
                      <m:r>
                        <a:rPr lang="es-ES" b="1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s-DO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12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0555" y="1524000"/>
                <a:ext cx="3586366" cy="669094"/>
              </a:xfrm>
              <a:prstGeom prst="rect">
                <a:avLst/>
              </a:prstGeom>
              <a:blipFill>
                <a:blip r:embed="rId4"/>
                <a:stretch>
                  <a:fillRect t="-3774" b="-11321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35 Rectángulo"/>
              <p:cNvSpPr/>
              <p:nvPr/>
            </p:nvSpPr>
            <p:spPr>
              <a:xfrm>
                <a:off x="4650410" y="2654046"/>
                <a:ext cx="2214003" cy="694421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ES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s-ES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ES" b="1" i="1">
                                  <a:latin typeface="Cambria Math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s-ES" b="1" i="1"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  <m:r>
                            <a:rPr lang="es-ES" b="1">
                              <a:latin typeface="Cambria Math"/>
                            </a:rPr>
                            <m:t>−</m:t>
                          </m:r>
                          <m:r>
                            <a:rPr lang="es-ES" b="1">
                              <a:latin typeface="Cambria Math"/>
                            </a:rPr>
                            <m:t>𝟓</m:t>
                          </m:r>
                          <m:r>
                            <a:rPr lang="es-ES" b="1" i="1">
                              <a:latin typeface="Cambria Math"/>
                            </a:rPr>
                            <m:t>𝐱</m:t>
                          </m:r>
                          <m:r>
                            <a:rPr lang="es-ES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s-ES" b="1" i="1">
                              <a:latin typeface="Cambria Math"/>
                            </a:rPr>
                            <m:t>𝟑</m:t>
                          </m:r>
                          <m:r>
                            <a:rPr lang="es-ES" b="1" i="1">
                              <a:latin typeface="Cambria Math"/>
                            </a:rPr>
                            <m:t>𝒙</m:t>
                          </m:r>
                          <m:r>
                            <a:rPr lang="es-ES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es-ES" b="1" i="1">
                              <a:latin typeface="Cambria Math"/>
                            </a:rPr>
                            <m:t>𝟔</m:t>
                          </m:r>
                        </m:num>
                        <m:den>
                          <m:d>
                            <m:dPr>
                              <m:ctrlPr>
                                <a:rPr lang="es-ES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" b="1" i="1">
                                  <a:latin typeface="Cambria Math"/>
                                </a:rPr>
                                <m:t>𝒙</m:t>
                              </m:r>
                              <m:r>
                                <a:rPr lang="es-ES" b="1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s-ES" b="1" i="1">
                                  <a:latin typeface="Cambria Math"/>
                                </a:rPr>
                                <m:t>𝟐</m:t>
                              </m:r>
                            </m:e>
                          </m:d>
                          <m:d>
                            <m:dPr>
                              <m:ctrlPr>
                                <a:rPr lang="es-ES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" b="1" i="1">
                                  <a:latin typeface="Cambria Math"/>
                                </a:rPr>
                                <m:t>𝒙</m:t>
                              </m:r>
                              <m:r>
                                <a:rPr lang="es-ES" b="1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s-ES" b="1" i="1">
                                  <a:latin typeface="Cambria Math"/>
                                </a:rPr>
                                <m:t>𝟓</m:t>
                              </m:r>
                            </m:e>
                          </m:d>
                        </m:den>
                      </m:f>
                      <m:r>
                        <a:rPr lang="es-ES" b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s-ES" b="1" dirty="0"/>
              </a:p>
            </p:txBody>
          </p:sp>
        </mc:Choice>
        <mc:Fallback xmlns="">
          <p:sp>
            <p:nvSpPr>
              <p:cNvPr id="10" name="35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0410" y="2654046"/>
                <a:ext cx="2214003" cy="69442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37 Rectángulo"/>
              <p:cNvSpPr/>
              <p:nvPr/>
            </p:nvSpPr>
            <p:spPr>
              <a:xfrm>
                <a:off x="1660556" y="2654046"/>
                <a:ext cx="2386807" cy="694421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ES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s-ES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ES" b="1" i="1">
                                  <a:latin typeface="Cambria Math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s-ES" b="1" i="1"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  <m:r>
                            <a:rPr lang="es-ES" b="1">
                              <a:latin typeface="Cambria Math"/>
                            </a:rPr>
                            <m:t>−</m:t>
                          </m:r>
                          <m:r>
                            <a:rPr lang="es-ES" b="1">
                              <a:latin typeface="Cambria Math"/>
                            </a:rPr>
                            <m:t>𝟓</m:t>
                          </m:r>
                          <m:r>
                            <a:rPr lang="es-ES" b="1" i="1">
                              <a:latin typeface="Cambria Math"/>
                            </a:rPr>
                            <m:t>𝒙</m:t>
                          </m:r>
                          <m:r>
                            <a:rPr lang="es-ES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−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s-ES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" b="1" i="1">
                                  <a:latin typeface="Cambria Math"/>
                                </a:rPr>
                                <m:t>𝟑</m:t>
                              </m:r>
                              <m:r>
                                <a:rPr lang="es-ES" b="1" i="1">
                                  <a:latin typeface="Cambria Math"/>
                                </a:rPr>
                                <m:t>𝒙</m:t>
                              </m:r>
                              <m:r>
                                <a:rPr lang="es-ES" b="1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s-ES" b="1" i="1">
                                  <a:latin typeface="Cambria Math"/>
                                </a:rPr>
                                <m:t>𝟔</m:t>
                              </m:r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s-ES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" b="1" i="1">
                                  <a:latin typeface="Cambria Math"/>
                                </a:rPr>
                                <m:t>𝒙</m:t>
                              </m:r>
                              <m:r>
                                <a:rPr lang="es-ES" b="1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s-ES" b="1" i="1">
                                  <a:latin typeface="Cambria Math"/>
                                </a:rPr>
                                <m:t>𝟐</m:t>
                              </m:r>
                            </m:e>
                          </m:d>
                          <m:d>
                            <m:dPr>
                              <m:ctrlPr>
                                <a:rPr lang="es-ES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" b="1" i="1">
                                  <a:latin typeface="Cambria Math"/>
                                </a:rPr>
                                <m:t>𝒙</m:t>
                              </m:r>
                              <m:r>
                                <a:rPr lang="es-ES" b="1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s-ES" b="1" i="1">
                                  <a:latin typeface="Cambria Math"/>
                                </a:rPr>
                                <m:t>𝟓</m:t>
                              </m:r>
                            </m:e>
                          </m:d>
                        </m:den>
                      </m:f>
                      <m:r>
                        <a:rPr lang="es-ES" b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s-DO" b="1" dirty="0"/>
              </a:p>
            </p:txBody>
          </p:sp>
        </mc:Choice>
        <mc:Fallback xmlns="">
          <p:sp>
            <p:nvSpPr>
              <p:cNvPr id="11" name="37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0556" y="2654046"/>
                <a:ext cx="2386807" cy="69442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38 Rectángulo"/>
              <p:cNvSpPr/>
              <p:nvPr/>
            </p:nvSpPr>
            <p:spPr>
              <a:xfrm>
                <a:off x="7783511" y="2703601"/>
                <a:ext cx="1529521" cy="659796"/>
              </a:xfrm>
              <a:prstGeom prst="rect">
                <a:avLst/>
              </a:prstGeom>
              <a:solidFill>
                <a:srgbClr val="00B0F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s-ES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ES" b="1" i="1">
                                  <a:latin typeface="Cambria Math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s-ES" b="1" i="1"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  <m:r>
                            <a:rPr lang="es-ES" b="1">
                              <a:latin typeface="Cambria Math"/>
                            </a:rPr>
                            <m:t>−</m:t>
                          </m:r>
                          <m:r>
                            <a:rPr lang="es-ES">
                              <a:latin typeface="Cambria Math"/>
                            </a:rPr>
                            <m:t>8</m:t>
                          </m:r>
                          <m:r>
                            <m:rPr>
                              <m:sty m:val="p"/>
                            </m:rPr>
                            <a:rPr lang="es-ES">
                              <a:latin typeface="Cambria Math"/>
                            </a:rPr>
                            <m:t>x</m:t>
                          </m:r>
                          <m:r>
                            <a:rPr lang="es-ES" i="1">
                              <a:latin typeface="Cambria Math"/>
                            </a:rPr>
                            <m:t>+6</m:t>
                          </m:r>
                        </m:num>
                        <m:den>
                          <m:sSup>
                            <m:sSupPr>
                              <m:ctrlPr>
                                <a:rPr lang="es-ES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ES" b="1" i="1">
                                  <a:latin typeface="Cambria Math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s-ES" b="1" i="1"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  <m:r>
                            <a:rPr lang="es-ES" b="1">
                              <a:latin typeface="Cambria Math"/>
                            </a:rPr>
                            <m:t>−</m:t>
                          </m:r>
                          <m:r>
                            <a:rPr lang="es-ES">
                              <a:latin typeface="Cambria Math"/>
                            </a:rPr>
                            <m:t>7</m:t>
                          </m:r>
                          <m:r>
                            <m:rPr>
                              <m:sty m:val="p"/>
                            </m:rPr>
                            <a:rPr lang="es-ES">
                              <a:latin typeface="Cambria Math"/>
                            </a:rPr>
                            <m:t>x</m:t>
                          </m:r>
                          <m:r>
                            <a:rPr lang="es-ES" i="1">
                              <a:latin typeface="Cambria Math"/>
                            </a:rPr>
                            <m:t>+10</m:t>
                          </m:r>
                        </m:den>
                      </m:f>
                    </m:oMath>
                  </m:oMathPara>
                </a14:m>
                <a:endParaRPr lang="es-DO" dirty="0"/>
              </a:p>
            </p:txBody>
          </p:sp>
        </mc:Choice>
        <mc:Fallback xmlns="">
          <p:sp>
            <p:nvSpPr>
              <p:cNvPr id="12" name="38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3511" y="2703601"/>
                <a:ext cx="1529521" cy="659796"/>
              </a:xfrm>
              <a:prstGeom prst="rect">
                <a:avLst/>
              </a:prstGeom>
              <a:blipFill>
                <a:blip r:embed="rId7"/>
                <a:stretch>
                  <a:fillRect b="-1887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472056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/>
      <p:bldP spid="11" grpId="0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ángulo 3"/>
              <p:cNvSpPr/>
              <p:nvPr/>
            </p:nvSpPr>
            <p:spPr>
              <a:xfrm>
                <a:off x="2692758" y="1291649"/>
                <a:ext cx="4369851" cy="669671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ES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1">
                              <a:latin typeface="Cambria Math"/>
                            </a:rPr>
                            <m:t>𝐱</m:t>
                          </m:r>
                        </m:num>
                        <m:den>
                          <m:r>
                            <a:rPr lang="es-ES" b="1"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es-ES" b="1">
                              <a:latin typeface="Cambria Math"/>
                            </a:rPr>
                            <m:t>−</m:t>
                          </m:r>
                          <m:r>
                            <a:rPr lang="es-ES" b="1" i="1">
                              <a:latin typeface="Cambria Math"/>
                            </a:rPr>
                            <m:t>𝟐</m:t>
                          </m:r>
                        </m:den>
                      </m:f>
                      <m:r>
                        <a:rPr lang="es-ES" b="1">
                          <a:latin typeface="Cambria Math"/>
                        </a:rPr>
                        <m:t>−</m:t>
                      </m:r>
                      <m:r>
                        <a:rPr lang="es-ES" b="1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s-ES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1" i="1">
                              <a:latin typeface="Cambria Math"/>
                            </a:rPr>
                            <m:t>𝟑</m:t>
                          </m:r>
                        </m:num>
                        <m:den>
                          <m:r>
                            <a:rPr lang="es-ES" b="1"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es-ES" b="1" i="1">
                              <a:latin typeface="Cambria Math"/>
                            </a:rPr>
                            <m:t>−</m:t>
                          </m:r>
                          <m:r>
                            <a:rPr lang="es-ES" b="1" i="1">
                              <a:latin typeface="Cambria Math"/>
                            </a:rPr>
                            <m:t>𝟓</m:t>
                          </m:r>
                        </m:den>
                      </m:f>
                      <m:r>
                        <a:rPr lang="es-ES" b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s-ES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𝒙</m:t>
                              </m:r>
                              <m:r>
                                <a:rPr lang="es-ES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es-ES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𝟓</m:t>
                              </m:r>
                            </m:e>
                          </m:d>
                          <m:r>
                            <a:rPr lang="es-ES" b="1" i="1">
                              <a:latin typeface="Cambria Math"/>
                            </a:rPr>
                            <m:t>𝒙</m:t>
                          </m:r>
                          <m:r>
                            <a:rPr lang="es-ES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−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s-ES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s-ES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s-ES" b="1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𝒙</m:t>
                                  </m:r>
                                  <m:r>
                                    <a:rPr lang="es-ES" b="1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s-ES" b="1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𝟐</m:t>
                                  </m:r>
                                </m:e>
                              </m:d>
                              <m:r>
                                <a:rPr lang="es-ES" b="1" i="1">
                                  <a:latin typeface="Cambria Math"/>
                                </a:rPr>
                                <m:t>𝟑</m:t>
                              </m:r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s-ES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" b="1" i="1">
                                  <a:latin typeface="Cambria Math"/>
                                </a:rPr>
                                <m:t>𝒙</m:t>
                              </m:r>
                              <m:r>
                                <a:rPr lang="es-ES" b="1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s-ES" b="1" i="1">
                                  <a:latin typeface="Cambria Math"/>
                                </a:rPr>
                                <m:t>𝟐</m:t>
                              </m:r>
                            </m:e>
                          </m:d>
                          <m:d>
                            <m:dPr>
                              <m:ctrlPr>
                                <a:rPr lang="es-ES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" b="1" i="1">
                                  <a:latin typeface="Cambria Math"/>
                                </a:rPr>
                                <m:t>𝒙</m:t>
                              </m:r>
                              <m:r>
                                <a:rPr lang="es-ES" b="1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s-ES" b="1" i="1">
                                  <a:latin typeface="Cambria Math"/>
                                </a:rPr>
                                <m:t>𝟓</m:t>
                              </m:r>
                            </m:e>
                          </m:d>
                        </m:den>
                      </m:f>
                      <m:r>
                        <a:rPr lang="es-ES" b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s-ES" b="1" dirty="0"/>
              </a:p>
            </p:txBody>
          </p:sp>
        </mc:Choice>
        <mc:Fallback xmlns="">
          <p:sp>
            <p:nvSpPr>
              <p:cNvPr id="10" name="Rectángulo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2758" y="1291649"/>
                <a:ext cx="4369851" cy="66967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7560759" y="1291648"/>
                <a:ext cx="122020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1" i="1">
                          <a:latin typeface="Cambria Math"/>
                        </a:rPr>
                        <m:t>𝟔</m:t>
                      </m:r>
                      <m:r>
                        <a:rPr lang="es-ES" b="1" i="1">
                          <a:latin typeface="Cambria Math"/>
                        </a:rPr>
                        <m:t>=</m:t>
                      </m:r>
                      <m:r>
                        <a:rPr lang="es-ES" b="1" i="1">
                          <a:latin typeface="Cambria Math"/>
                        </a:rPr>
                        <m:t>𝟐</m:t>
                      </m:r>
                      <m:r>
                        <a:rPr lang="en-US" b="1" i="1">
                          <a:latin typeface="Cambria Math"/>
                        </a:rPr>
                        <m:t>×</m:t>
                      </m:r>
                      <m:r>
                        <a:rPr lang="es-ES" b="1" i="1">
                          <a:latin typeface="Cambria Math"/>
                        </a:rPr>
                        <m:t>𝟑</m:t>
                      </m:r>
                      <m:r>
                        <a:rPr lang="en-US" b="1" i="1">
                          <a:latin typeface="Cambria Math"/>
                        </a:rPr>
                        <m:t>  </m:t>
                      </m:r>
                    </m:oMath>
                  </m:oMathPara>
                </a14:m>
                <a:endParaRPr lang="es-DO" b="1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0759" y="1291648"/>
                <a:ext cx="1220206" cy="369332"/>
              </a:xfrm>
              <a:prstGeom prst="rect">
                <a:avLst/>
              </a:prstGeom>
              <a:blipFill>
                <a:blip r:embed="rId4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2367815" y="1996582"/>
                <a:ext cx="1581780" cy="6750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s-ES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s-ES">
                              <a:latin typeface="Cambria Math" panose="02040503050406030204" pitchFamily="18" charset="0"/>
                            </a:rPr>
                            <m:t>30°</m:t>
                          </m:r>
                        </m:e>
                      </m:func>
                      <m:r>
                        <a:rPr lang="es-ES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s-ES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s-ES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7815" y="1996582"/>
                <a:ext cx="1581780" cy="675057"/>
              </a:xfrm>
              <a:prstGeom prst="rect">
                <a:avLst/>
              </a:prstGeom>
              <a:blipFill>
                <a:blip r:embed="rId5"/>
                <a:stretch>
                  <a:fillRect b="-3704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5383191" y="2306530"/>
                <a:ext cx="1759649" cy="4019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s-ES"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es-ES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rad>
                            <m:radPr>
                              <m:degHide m:val="on"/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s-ES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  <m:r>
                            <a:rPr lang="es-ES">
                              <a:latin typeface="Cambria Math" panose="02040503050406030204" pitchFamily="18" charset="0"/>
                            </a:rPr>
                            <m:t>=60°</m:t>
                          </m:r>
                        </m:e>
                      </m:func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3191" y="2306530"/>
                <a:ext cx="1759649" cy="40197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2333046" y="2882229"/>
                <a:ext cx="3245056" cy="42774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i="1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s-ES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s-E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s-E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s-E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s-ES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s-ES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s-E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s-E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s-ES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s-ES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s-ES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s-E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s-E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s-ES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s-ES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s-ES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s-E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s-ES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s-ES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s-ES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3046" y="2882229"/>
                <a:ext cx="3245056" cy="427746"/>
              </a:xfrm>
              <a:prstGeom prst="rect">
                <a:avLst/>
              </a:prstGeom>
              <a:blipFill>
                <a:blip r:embed="rId7"/>
                <a:stretch>
                  <a:fillRect b="-8571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5942951" y="2902312"/>
                <a:ext cx="2299669" cy="5648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i="1">
                          <a:latin typeface="Cambria Math" panose="02040503050406030204" pitchFamily="18" charset="0"/>
                        </a:rPr>
                        <m:t>𝑀</m:t>
                      </m:r>
                      <m:d>
                        <m:d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s-E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E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s-ES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s-ES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s-E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E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s-ES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s-ES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s-ES">
                              <a:latin typeface="Cambria Math" panose="02040503050406030204" pitchFamily="18" charset="0"/>
                            </a:rPr>
                            <m:t>, </m:t>
                          </m:r>
                          <m:f>
                            <m:f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s-E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ES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s-ES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s-ES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s-E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ES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s-ES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s-ES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2951" y="2902312"/>
                <a:ext cx="2299669" cy="564898"/>
              </a:xfrm>
              <a:prstGeom prst="rect">
                <a:avLst/>
              </a:prstGeom>
              <a:blipFill>
                <a:blip r:embed="rId8"/>
                <a:stretch>
                  <a:fillRect b="-4444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2990654" y="3686395"/>
                <a:ext cx="1491434" cy="6142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i="1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s-ES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1">
                                  <a:latin typeface="Cambria Math" panose="02040503050406030204" pitchFamily="18" charset="0"/>
                                </a:rPr>
                                <m:t>𝐲</m:t>
                              </m:r>
                            </m:e>
                            <m:sub>
                              <m:r>
                                <a:rPr lang="es-ES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s-ES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1">
                                  <a:latin typeface="Cambria Math" panose="02040503050406030204" pitchFamily="18" charset="0"/>
                                </a:rPr>
                                <m:t>𝐲</m:t>
                              </m:r>
                            </m:e>
                            <m:sub>
                              <m:r>
                                <a:rPr lang="es-ES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1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es-ES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s-ES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1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es-ES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0654" y="3686395"/>
                <a:ext cx="1491434" cy="61420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5383191" y="3599692"/>
                <a:ext cx="2838277" cy="6160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1" i="1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s-ES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1" i="1"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b>
                          <m:r>
                            <a:rPr lang="es-ES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s-ES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1" i="1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s-ES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s-ES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1" i="1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s-ES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s-ES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s-ES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s-ES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s-ES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s-ES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s-ES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3191" y="3599692"/>
                <a:ext cx="2838277" cy="61600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8552859" y="3458519"/>
                <a:ext cx="865943" cy="6109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1" i="1"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s-ES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1" i="1">
                              <a:latin typeface="Cambria Math" panose="02040503050406030204" pitchFamily="18" charset="0"/>
                            </a:rPr>
                            <m:t>𝑪</m:t>
                          </m:r>
                        </m:num>
                        <m:den>
                          <m:r>
                            <a:rPr lang="es-ES" b="1" i="1">
                              <a:latin typeface="Cambria Math" panose="02040503050406030204" pitchFamily="18" charset="0"/>
                            </a:rPr>
                            <m:t>𝑩</m:t>
                          </m:r>
                        </m:den>
                      </m:f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2859" y="3458519"/>
                <a:ext cx="865943" cy="610936"/>
              </a:xfrm>
              <a:prstGeom prst="rect">
                <a:avLst/>
              </a:prstGeom>
              <a:blipFill>
                <a:blip r:embed="rId11"/>
                <a:stretch>
                  <a:fillRect b="-4082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2283537" y="4376477"/>
                <a:ext cx="1884490" cy="7557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s-ES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s-ES" b="1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ES" b="1" i="1">
                                  <a:latin typeface="Cambria Math" panose="02040503050406030204" pitchFamily="18" charset="0"/>
                                </a:rPr>
                                <m:t>𝑨</m:t>
                              </m:r>
                              <m:sSub>
                                <m:sSubPr>
                                  <m:ctrlPr>
                                    <a:rPr lang="es-ES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ES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s-ES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s-ES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s-E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ES" b="1" i="1">
                                      <a:latin typeface="Cambria Math" panose="02040503050406030204" pitchFamily="18" charset="0"/>
                                    </a:rPr>
                                    <m:t>𝑩𝒚</m:t>
                                  </m:r>
                                </m:e>
                                <m:sub>
                                  <m:r>
                                    <a:rPr lang="es-ES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s-ES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s-ES" b="1" i="1">
                                  <a:latin typeface="Cambria Math" panose="02040503050406030204" pitchFamily="18" charset="0"/>
                                </a:rPr>
                                <m:t>𝑪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s-ES" b="1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s-ES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s-ES" b="1" i="1"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p>
                                      <m:r>
                                        <a:rPr lang="es-ES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s-ES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s-E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s-ES" b="1" i="1">
                                          <a:latin typeface="Cambria Math" panose="02040503050406030204" pitchFamily="18" charset="0"/>
                                        </a:rPr>
                                        <m:t>𝒚</m:t>
                                      </m:r>
                                    </m:e>
                                    <m:sup>
                                      <m:r>
                                        <a:rPr lang="es-ES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  <m:r>
                                <a:rPr lang="es-ES">
                                  <a:latin typeface="Cambria Math" panose="02040503050406030204" pitchFamily="18" charset="0"/>
                                </a:rPr>
                                <m:t>     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3537" y="4376477"/>
                <a:ext cx="1884490" cy="755784"/>
              </a:xfrm>
              <a:prstGeom prst="rect">
                <a:avLst/>
              </a:prstGeom>
              <a:blipFill>
                <a:blip r:embed="rId12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875628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16 Rectángulo"/>
              <p:cNvSpPr/>
              <p:nvPr/>
            </p:nvSpPr>
            <p:spPr>
              <a:xfrm>
                <a:off x="1970716" y="2001752"/>
                <a:ext cx="1891800" cy="375552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DO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DO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s-DO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s-DO" b="1" i="1">
                          <a:solidFill>
                            <a:srgbClr val="FF0000"/>
                          </a:solidFill>
                          <a:latin typeface="Cambria Math"/>
                        </a:rPr>
                        <m:t>+</m:t>
                      </m:r>
                      <m:r>
                        <a:rPr lang="es-DO" b="1" i="1">
                          <a:solidFill>
                            <a:srgbClr val="FF0000"/>
                          </a:solidFill>
                          <a:latin typeface="Cambria Math"/>
                        </a:rPr>
                        <m:t>𝟒</m:t>
                      </m:r>
                      <m:r>
                        <a:rPr lang="es-DO" b="1" i="1">
                          <a:solidFill>
                            <a:srgbClr val="FF0000"/>
                          </a:solidFill>
                          <a:latin typeface="Cambria Math"/>
                        </a:rPr>
                        <m:t>𝒙</m:t>
                      </m:r>
                      <m:r>
                        <a:rPr lang="es-DO" b="1" i="1">
                          <a:solidFill>
                            <a:srgbClr val="FF0000"/>
                          </a:solidFill>
                          <a:latin typeface="Cambria Math"/>
                        </a:rPr>
                        <m:t>−</m:t>
                      </m:r>
                      <m:r>
                        <a:rPr lang="es-DO" b="1" i="1">
                          <a:solidFill>
                            <a:srgbClr val="FF0000"/>
                          </a:solidFill>
                          <a:latin typeface="Cambria Math"/>
                        </a:rPr>
                        <m:t>𝟓</m:t>
                      </m:r>
                      <m:r>
                        <a:rPr lang="es-DO" b="1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r>
                        <a:rPr lang="es-DO" b="1" i="1">
                          <a:solidFill>
                            <a:srgbClr val="FF0000"/>
                          </a:solidFill>
                          <a:latin typeface="Cambria Math"/>
                        </a:rPr>
                        <m:t>𝟎</m:t>
                      </m:r>
                    </m:oMath>
                  </m:oMathPara>
                </a14:m>
                <a:endParaRPr lang="es-DO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16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0716" y="2001752"/>
                <a:ext cx="1891800" cy="37555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5599951" y="3290501"/>
                <a:ext cx="122020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1" i="1">
                          <a:latin typeface="Cambria Math"/>
                        </a:rPr>
                        <m:t>𝟔</m:t>
                      </m:r>
                      <m:r>
                        <a:rPr lang="es-ES" b="1" i="1">
                          <a:latin typeface="Cambria Math"/>
                        </a:rPr>
                        <m:t>=</m:t>
                      </m:r>
                      <m:r>
                        <a:rPr lang="es-ES" b="1" i="1">
                          <a:latin typeface="Cambria Math"/>
                        </a:rPr>
                        <m:t>𝟐</m:t>
                      </m:r>
                      <m:r>
                        <a:rPr lang="en-US" b="1" i="1">
                          <a:latin typeface="Cambria Math"/>
                        </a:rPr>
                        <m:t>×</m:t>
                      </m:r>
                      <m:r>
                        <a:rPr lang="es-ES" b="1" i="1">
                          <a:latin typeface="Cambria Math"/>
                        </a:rPr>
                        <m:t>𝟑</m:t>
                      </m:r>
                      <m:r>
                        <a:rPr lang="en-US" b="1" i="1">
                          <a:latin typeface="Cambria Math"/>
                        </a:rPr>
                        <m:t>  </m:t>
                      </m:r>
                    </m:oMath>
                  </m:oMathPara>
                </a14:m>
                <a:endParaRPr lang="es-DO" b="1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9951" y="3290501"/>
                <a:ext cx="1220206" cy="369332"/>
              </a:xfrm>
              <a:prstGeom prst="rect">
                <a:avLst/>
              </a:prstGeom>
              <a:blipFill>
                <a:blip r:embed="rId4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339783" y="2035667"/>
                <a:ext cx="264496" cy="5424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9783" y="2035667"/>
                <a:ext cx="264496" cy="54245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ángulo 3"/>
              <p:cNvSpPr/>
              <p:nvPr/>
            </p:nvSpPr>
            <p:spPr>
              <a:xfrm>
                <a:off x="1804107" y="3678980"/>
                <a:ext cx="4369851" cy="669671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ES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1">
                              <a:latin typeface="Cambria Math"/>
                            </a:rPr>
                            <m:t>𝐱</m:t>
                          </m:r>
                        </m:num>
                        <m:den>
                          <m:r>
                            <a:rPr lang="es-ES" b="1"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es-ES" b="1">
                              <a:latin typeface="Cambria Math"/>
                            </a:rPr>
                            <m:t>−</m:t>
                          </m:r>
                          <m:r>
                            <a:rPr lang="es-ES" b="1" i="1">
                              <a:latin typeface="Cambria Math"/>
                            </a:rPr>
                            <m:t>𝟐</m:t>
                          </m:r>
                        </m:den>
                      </m:f>
                      <m:r>
                        <a:rPr lang="es-ES" b="1">
                          <a:latin typeface="Cambria Math"/>
                        </a:rPr>
                        <m:t>−</m:t>
                      </m:r>
                      <m:r>
                        <a:rPr lang="es-ES" b="1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s-ES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1" i="1">
                              <a:latin typeface="Cambria Math"/>
                            </a:rPr>
                            <m:t>𝟑</m:t>
                          </m:r>
                        </m:num>
                        <m:den>
                          <m:r>
                            <a:rPr lang="es-ES" b="1"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es-ES" b="1" i="1">
                              <a:latin typeface="Cambria Math"/>
                            </a:rPr>
                            <m:t>−</m:t>
                          </m:r>
                          <m:r>
                            <a:rPr lang="es-ES" b="1" i="1">
                              <a:latin typeface="Cambria Math"/>
                            </a:rPr>
                            <m:t>𝟓</m:t>
                          </m:r>
                        </m:den>
                      </m:f>
                      <m:r>
                        <a:rPr lang="es-ES" b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s-ES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𝒙</m:t>
                              </m:r>
                              <m:r>
                                <a:rPr lang="es-ES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es-ES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𝟓</m:t>
                              </m:r>
                            </m:e>
                          </m:d>
                          <m:r>
                            <a:rPr lang="es-ES" b="1" i="1">
                              <a:latin typeface="Cambria Math"/>
                            </a:rPr>
                            <m:t>𝒙</m:t>
                          </m:r>
                          <m:r>
                            <a:rPr lang="es-ES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−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s-ES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s-ES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s-ES" b="1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𝒙</m:t>
                                  </m:r>
                                  <m:r>
                                    <a:rPr lang="es-ES" b="1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s-ES" b="1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𝟐</m:t>
                                  </m:r>
                                </m:e>
                              </m:d>
                              <m:r>
                                <a:rPr lang="es-ES" b="1" i="1">
                                  <a:latin typeface="Cambria Math"/>
                                </a:rPr>
                                <m:t>𝟑</m:t>
                              </m:r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s-ES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" b="1" i="1">
                                  <a:latin typeface="Cambria Math"/>
                                </a:rPr>
                                <m:t>𝒙</m:t>
                              </m:r>
                              <m:r>
                                <a:rPr lang="es-ES" b="1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s-ES" b="1" i="1">
                                  <a:latin typeface="Cambria Math"/>
                                </a:rPr>
                                <m:t>𝟐</m:t>
                              </m:r>
                            </m:e>
                          </m:d>
                          <m:d>
                            <m:dPr>
                              <m:ctrlPr>
                                <a:rPr lang="es-ES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" b="1" i="1">
                                  <a:latin typeface="Cambria Math"/>
                                </a:rPr>
                                <m:t>𝒙</m:t>
                              </m:r>
                              <m:r>
                                <a:rPr lang="es-ES" b="1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s-ES" b="1" i="1">
                                  <a:latin typeface="Cambria Math"/>
                                </a:rPr>
                                <m:t>𝟓</m:t>
                              </m:r>
                            </m:e>
                          </m:d>
                        </m:den>
                      </m:f>
                      <m:r>
                        <a:rPr lang="es-ES" b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s-ES" b="1" dirty="0"/>
              </a:p>
            </p:txBody>
          </p:sp>
        </mc:Choice>
        <mc:Fallback xmlns="">
          <p:sp>
            <p:nvSpPr>
              <p:cNvPr id="10" name="Rectángulo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4107" y="3678980"/>
                <a:ext cx="4369851" cy="66967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/>
          <p:cNvSpPr/>
          <p:nvPr/>
        </p:nvSpPr>
        <p:spPr>
          <a:xfrm>
            <a:off x="3260488" y="2749588"/>
            <a:ext cx="26673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/>
              <a:t>La ciencia de la educación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1 Rectángulo"/>
              <p:cNvSpPr/>
              <p:nvPr/>
            </p:nvSpPr>
            <p:spPr>
              <a:xfrm>
                <a:off x="1524001" y="857251"/>
                <a:ext cx="2005229" cy="529825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DO" sz="15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DO" sz="1500" b="1" i="1">
                              <a:latin typeface="Cambria Math"/>
                            </a:rPr>
                            <m:t>𝟗</m:t>
                          </m:r>
                          <m:r>
                            <a:rPr lang="es-DO" sz="1500" b="1" i="1">
                              <a:latin typeface="Cambria Math"/>
                            </a:rPr>
                            <m:t>−</m:t>
                          </m:r>
                          <m:r>
                            <a:rPr lang="es-DO" sz="1500" b="1" i="1">
                              <a:latin typeface="Cambria Math"/>
                            </a:rPr>
                            <m:t>𝒙</m:t>
                          </m:r>
                        </m:num>
                        <m:den>
                          <m:r>
                            <a:rPr lang="es-DO" sz="1500" b="1" i="1">
                              <a:latin typeface="Cambria Math"/>
                            </a:rPr>
                            <m:t>𝟏</m:t>
                          </m:r>
                          <m:r>
                            <a:rPr lang="es-DO" sz="1500" b="1" i="1">
                              <a:latin typeface="Cambria Math"/>
                            </a:rPr>
                            <m:t>+</m:t>
                          </m:r>
                          <m:r>
                            <a:rPr lang="es-DO" sz="1500" b="1" i="1">
                              <a:latin typeface="Cambria Math"/>
                            </a:rPr>
                            <m:t>𝟑</m:t>
                          </m:r>
                          <m:r>
                            <a:rPr lang="es-DO" sz="1500" b="1" i="1">
                              <a:latin typeface="Cambria Math"/>
                            </a:rPr>
                            <m:t>𝒙</m:t>
                          </m:r>
                        </m:den>
                      </m:f>
                      <m:r>
                        <a:rPr lang="es-DO" sz="1500" b="1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s-DO" sz="15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DO" sz="1500" b="1" i="1">
                              <a:latin typeface="Cambria Math"/>
                            </a:rPr>
                            <m:t>𝟑</m:t>
                          </m:r>
                        </m:num>
                        <m:den>
                          <m:r>
                            <a:rPr lang="es-DO" sz="1500" b="1" i="1">
                              <a:latin typeface="Cambria Math"/>
                            </a:rPr>
                            <m:t>𝟏</m:t>
                          </m:r>
                          <m:r>
                            <a:rPr lang="es-DO" sz="1500" b="1" i="1">
                              <a:latin typeface="Cambria Math"/>
                            </a:rPr>
                            <m:t>−</m:t>
                          </m:r>
                          <m:r>
                            <a:rPr lang="es-DO" sz="1500" b="1" i="1">
                              <a:latin typeface="Cambria Math"/>
                            </a:rPr>
                            <m:t>𝒙</m:t>
                          </m:r>
                        </m:den>
                      </m:f>
                      <m:r>
                        <a:rPr lang="es-DO" sz="1500" b="1" i="1">
                          <a:latin typeface="Cambria Math"/>
                        </a:rPr>
                        <m:t>=</m:t>
                      </m:r>
                      <m:r>
                        <a:rPr lang="es-ES_tradnl" sz="1500" b="1" i="1">
                          <a:latin typeface="Cambria Math"/>
                        </a:rPr>
                        <m:t>−</m:t>
                      </m:r>
                      <m:r>
                        <a:rPr lang="es-ES_tradnl" sz="1500" b="1" i="1">
                          <a:latin typeface="Cambria Math"/>
                        </a:rPr>
                        <m:t>𝟐</m:t>
                      </m:r>
                    </m:oMath>
                  </m:oMathPara>
                </a14:m>
                <a:endParaRPr lang="es-DO" sz="1500" dirty="0"/>
              </a:p>
            </p:txBody>
          </p:sp>
        </mc:Choice>
        <mc:Fallback xmlns="">
          <p:sp>
            <p:nvSpPr>
              <p:cNvPr id="12" name="1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1" y="857251"/>
                <a:ext cx="2005229" cy="529825"/>
              </a:xfrm>
              <a:prstGeom prst="rect">
                <a:avLst/>
              </a:prstGeom>
              <a:blipFill>
                <a:blip r:embed="rId7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6 Rectángulo">
                <a:extLst>
                  <a:ext uri="{FF2B5EF4-FFF2-40B4-BE49-F238E27FC236}">
                    <a16:creationId xmlns:a16="http://schemas.microsoft.com/office/drawing/2014/main" id="{F0F3BBCA-19D5-4212-89AB-41C02859BCCF}"/>
                  </a:ext>
                </a:extLst>
              </p:cNvPr>
              <p:cNvSpPr/>
              <p:nvPr/>
            </p:nvSpPr>
            <p:spPr>
              <a:xfrm>
                <a:off x="3067244" y="5044920"/>
                <a:ext cx="3353964" cy="98834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ES" sz="30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DO" sz="30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es-DO" sz="30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𝟐𝟒</m:t>
                          </m:r>
                        </m:den>
                      </m:f>
                      <m:r>
                        <a:rPr lang="es-DO" sz="30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s-ES" sz="30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DO" sz="30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num>
                        <m:den>
                          <m:r>
                            <a:rPr lang="es-DO" sz="30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es-DO" sz="30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s-DO" sz="30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DO" sz="30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num>
                        <m:den>
                          <m:r>
                            <a:rPr lang="es-DO" sz="30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  <m:r>
                        <a:rPr lang="es-DO" sz="30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s-DO" sz="30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DO" sz="30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s-DO" sz="30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es-ES" sz="3000" b="1" i="1"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s-DO" sz="3000" dirty="0">
                  <a:solidFill>
                    <a:prstClr val="black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8" name="6 Rectángulo">
                <a:extLst>
                  <a:ext uri="{FF2B5EF4-FFF2-40B4-BE49-F238E27FC236}">
                    <a16:creationId xmlns:a16="http://schemas.microsoft.com/office/drawing/2014/main" id="{F0F3BBCA-19D5-4212-89AB-41C02859BCC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7244" y="5044920"/>
                <a:ext cx="3353964" cy="988347"/>
              </a:xfrm>
              <a:prstGeom prst="rect">
                <a:avLst/>
              </a:prstGeom>
              <a:blipFill>
                <a:blip r:embed="rId8"/>
                <a:stretch>
                  <a:fillRect l="-1132" b="-5063"/>
                </a:stretch>
              </a:blipFill>
            </p:spPr>
            <p:txBody>
              <a:bodyPr/>
              <a:lstStyle/>
              <a:p>
                <a:r>
                  <a:rPr lang="es-D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ángulo 8">
                <a:extLst>
                  <a:ext uri="{FF2B5EF4-FFF2-40B4-BE49-F238E27FC236}">
                    <a16:creationId xmlns:a16="http://schemas.microsoft.com/office/drawing/2014/main" id="{BB16D1D2-01C1-46C9-B4FD-575B4E130E67}"/>
                  </a:ext>
                </a:extLst>
              </p:cNvPr>
              <p:cNvSpPr/>
              <p:nvPr/>
            </p:nvSpPr>
            <p:spPr>
              <a:xfrm>
                <a:off x="6210054" y="1033133"/>
                <a:ext cx="2808782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s-DO" sz="4000" b="1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𝟒</m:t>
                    </m:r>
                    <m:r>
                      <a:rPr lang="es-DO" sz="4000" b="1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s-DO" sz="4000" b="1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s-DO" sz="4000" b="1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𝟓</m:t>
                    </m:r>
                    <m:r>
                      <a:rPr lang="es-DO" sz="4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≤</m:t>
                    </m:r>
                    <m:r>
                      <a:rPr lang="es-ES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𝟔</m:t>
                    </m:r>
                  </m:oMath>
                </a14:m>
                <a:r>
                  <a:rPr lang="es-DO" sz="4000" b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endParaRPr lang="es-ES" sz="4000" b="1" dirty="0"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" name="Rectángulo 8">
                <a:extLst>
                  <a:ext uri="{FF2B5EF4-FFF2-40B4-BE49-F238E27FC236}">
                    <a16:creationId xmlns:a16="http://schemas.microsoft.com/office/drawing/2014/main" id="{BB16D1D2-01C1-46C9-B4FD-575B4E130E6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0054" y="1033133"/>
                <a:ext cx="2808782" cy="70788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ángulo 12">
                <a:extLst>
                  <a:ext uri="{FF2B5EF4-FFF2-40B4-BE49-F238E27FC236}">
                    <a16:creationId xmlns:a16="http://schemas.microsoft.com/office/drawing/2014/main" id="{F337A5BA-CCC9-43A4-9A74-7ED1CC15F112}"/>
                  </a:ext>
                </a:extLst>
              </p:cNvPr>
              <p:cNvSpPr/>
              <p:nvPr/>
            </p:nvSpPr>
            <p:spPr>
              <a:xfrm>
                <a:off x="7081546" y="2306895"/>
                <a:ext cx="2808782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s-DO" sz="4000" b="1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𝟒</m:t>
                    </m:r>
                    <m:r>
                      <a:rPr lang="es-DO" sz="4000" b="1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s-DO" sz="4000" b="1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s-DO" sz="4000" b="1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𝟓</m:t>
                    </m:r>
                    <m:r>
                      <a:rPr lang="es-DO" sz="4000" b="1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≥</m:t>
                    </m:r>
                    <m:r>
                      <a:rPr lang="es-ES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𝟔</m:t>
                    </m:r>
                  </m:oMath>
                </a14:m>
                <a:r>
                  <a:rPr lang="es-DO" sz="4000" b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endParaRPr lang="es-ES" sz="4000" b="1" dirty="0"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3" name="Rectángulo 12">
                <a:extLst>
                  <a:ext uri="{FF2B5EF4-FFF2-40B4-BE49-F238E27FC236}">
                    <a16:creationId xmlns:a16="http://schemas.microsoft.com/office/drawing/2014/main" id="{F337A5BA-CCC9-43A4-9A74-7ED1CC15F11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1546" y="2306895"/>
                <a:ext cx="2808782" cy="70788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ángulo 13">
                <a:extLst>
                  <a:ext uri="{FF2B5EF4-FFF2-40B4-BE49-F238E27FC236}">
                    <a16:creationId xmlns:a16="http://schemas.microsoft.com/office/drawing/2014/main" id="{F0F57EAF-A948-4700-82B4-2C71B42483D9}"/>
                  </a:ext>
                </a:extLst>
              </p:cNvPr>
              <p:cNvSpPr/>
              <p:nvPr/>
            </p:nvSpPr>
            <p:spPr>
              <a:xfrm>
                <a:off x="7233946" y="3489277"/>
                <a:ext cx="2226507" cy="9877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s-DO" sz="40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s-DO" sz="40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𝟒</m:t>
                        </m:r>
                        <m:r>
                          <a:rPr lang="es-DO" sz="40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𝒙</m:t>
                        </m:r>
                        <m:r>
                          <a:rPr lang="es-DO" sz="40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es-DO" sz="40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𝟓</m:t>
                        </m:r>
                      </m:num>
                      <m:den>
                        <m:r>
                          <a:rPr lang="es-ES" sz="40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𝟐</m:t>
                        </m:r>
                      </m:den>
                    </m:f>
                    <m:r>
                      <a:rPr lang="es-DO" sz="4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&gt;</m:t>
                    </m:r>
                    <m:r>
                      <a:rPr lang="es-ES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𝟔</m:t>
                    </m:r>
                  </m:oMath>
                </a14:m>
                <a:r>
                  <a:rPr lang="es-DO" sz="4000" b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endParaRPr lang="es-ES" sz="4000" b="1" dirty="0"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4" name="Rectángulo 13">
                <a:extLst>
                  <a:ext uri="{FF2B5EF4-FFF2-40B4-BE49-F238E27FC236}">
                    <a16:creationId xmlns:a16="http://schemas.microsoft.com/office/drawing/2014/main" id="{F0F57EAF-A948-4700-82B4-2C71B42483D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3946" y="3489277"/>
                <a:ext cx="2226507" cy="98770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253610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/>
      <p:bldP spid="10" grpId="1"/>
      <p:bldP spid="11" grpId="0"/>
      <p:bldP spid="12" grpId="0" animBg="1"/>
      <p:bldP spid="8" grpId="0"/>
      <p:bldP spid="9" grpId="0"/>
      <p:bldP spid="13" grpId="0"/>
      <p:bldP spid="14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1039</TotalTime>
  <Words>748</Words>
  <Application>Microsoft Office PowerPoint</Application>
  <PresentationFormat>Panorámica</PresentationFormat>
  <Paragraphs>157</Paragraphs>
  <Slides>15</Slides>
  <Notes>12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3" baseType="lpstr">
      <vt:lpstr>Algerian</vt:lpstr>
      <vt:lpstr>Arial</vt:lpstr>
      <vt:lpstr>Arial Rounded MT Bold</vt:lpstr>
      <vt:lpstr>Calibri</vt:lpstr>
      <vt:lpstr>Calibri Light</vt:lpstr>
      <vt:lpstr>Cambria Math</vt:lpstr>
      <vt:lpstr>Times New Roman</vt:lpstr>
      <vt:lpstr>Tema de Office</vt:lpstr>
      <vt:lpstr>Plantilla Power 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Los Números</dc:title>
  <dc:creator>ZORRILLA MARTINEZ, KEYLA MAGDALENA</dc:creator>
  <cp:lastModifiedBy>ZORRILLA, GENARO</cp:lastModifiedBy>
  <cp:revision>9</cp:revision>
  <dcterms:created xsi:type="dcterms:W3CDTF">2020-05-10T21:15:55Z</dcterms:created>
  <dcterms:modified xsi:type="dcterms:W3CDTF">2020-09-22T23:16:22Z</dcterms:modified>
</cp:coreProperties>
</file>