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80" r:id="rId3"/>
    <p:sldId id="281" r:id="rId4"/>
    <p:sldId id="282" r:id="rId5"/>
    <p:sldId id="257" r:id="rId6"/>
    <p:sldId id="279" r:id="rId7"/>
  </p:sldIdLst>
  <p:sldSz cx="12192000" cy="6858000"/>
  <p:notesSz cx="6858000" cy="9144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7"/>
    <p:restoredTop sz="94249" autoAdjust="0"/>
  </p:normalViewPr>
  <p:slideViewPr>
    <p:cSldViewPr snapToGrid="0" snapToObjects="1">
      <p:cViewPr varScale="1">
        <p:scale>
          <a:sx n="64" d="100"/>
          <a:sy n="64" d="100"/>
        </p:scale>
        <p:origin x="11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E5AE2-75CE-4850-ACC3-E2212CA6B58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ECBF2-2D64-42B1-A0C1-9F796E89E2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38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2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10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38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21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ECBF2-2D64-42B1-A0C1-9F796E89E2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6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85128CAD-04A7-FB44-A133-84B4FE8523D4}"/>
              </a:ext>
            </a:extLst>
          </p:cNvPr>
          <p:cNvSpPr txBox="1">
            <a:spLocks/>
          </p:cNvSpPr>
          <p:nvPr/>
        </p:nvSpPr>
        <p:spPr>
          <a:xfrm>
            <a:off x="11358880" y="6376228"/>
            <a:ext cx="83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DO"/>
            </a:defPPr>
            <a:lvl1pPr marL="0" algn="ctr" defTabSz="914400" rtl="0" eaLnBrk="1" latinLnBrk="0" hangingPunct="1">
              <a:defRPr sz="2000" b="1" kern="1200">
                <a:solidFill>
                  <a:schemeClr val="bg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F5FB34-94C0-114B-8369-C18EEB779F86}" type="slidenum">
              <a:rPr lang="es-DO" smtClean="0"/>
              <a:pPr/>
              <a:t>‹Nº›</a:t>
            </a:fld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383554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A1666-5E97-0E4F-9C13-CC0358FB2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A7449F-BEE2-3A43-BE1A-DA62D9373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8263E8-4E1A-CE4C-9E47-9DBF5126E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83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bg1"/>
                </a:solidFill>
                <a:latin typeface="Arial Rounded MT Bold" panose="020F0704030504030204" pitchFamily="34" charset="77"/>
              </a:defRPr>
            </a:lvl1pPr>
          </a:lstStyle>
          <a:p>
            <a:fld id="{46F5FB34-94C0-114B-8369-C18EEB779F86}" type="slidenum">
              <a:rPr lang="es-DO" smtClean="0"/>
              <a:pPr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652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Std" panose="020F0502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18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48.png"/><Relationship Id="rId3" Type="http://schemas.openxmlformats.org/officeDocument/2006/relationships/image" Target="../media/image46.png"/><Relationship Id="rId7" Type="http://schemas.openxmlformats.org/officeDocument/2006/relationships/image" Target="../media/image70.png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110.png"/><Relationship Id="rId5" Type="http://schemas.openxmlformats.org/officeDocument/2006/relationships/image" Target="../media/image50.png"/><Relationship Id="rId10" Type="http://schemas.openxmlformats.org/officeDocument/2006/relationships/image" Target="../media/image100.png"/><Relationship Id="rId4" Type="http://schemas.openxmlformats.org/officeDocument/2006/relationships/image" Target="../media/image47.png"/><Relationship Id="rId9" Type="http://schemas.openxmlformats.org/officeDocument/2006/relationships/image" Target="../media/image9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49.png"/><Relationship Id="rId3" Type="http://schemas.openxmlformats.org/officeDocument/2006/relationships/image" Target="../media/image47.png"/><Relationship Id="rId7" Type="http://schemas.openxmlformats.org/officeDocument/2006/relationships/image" Target="../media/image160.png"/><Relationship Id="rId12" Type="http://schemas.openxmlformats.org/officeDocument/2006/relationships/image" Target="../media/image21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emf"/><Relationship Id="rId11" Type="http://schemas.openxmlformats.org/officeDocument/2006/relationships/image" Target="../media/image200.png"/><Relationship Id="rId5" Type="http://schemas.openxmlformats.org/officeDocument/2006/relationships/image" Target="../media/image150.png"/><Relationship Id="rId15" Type="http://schemas.openxmlformats.org/officeDocument/2006/relationships/image" Target="../media/image52.png"/><Relationship Id="rId10" Type="http://schemas.openxmlformats.org/officeDocument/2006/relationships/image" Target="../media/image190.png"/><Relationship Id="rId4" Type="http://schemas.openxmlformats.org/officeDocument/2006/relationships/image" Target="../media/image480.png"/><Relationship Id="rId9" Type="http://schemas.openxmlformats.org/officeDocument/2006/relationships/image" Target="../media/image180.png"/><Relationship Id="rId1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80013B-FEA5-9F40-A088-BC0404B6DB28}"/>
              </a:ext>
            </a:extLst>
          </p:cNvPr>
          <p:cNvSpPr txBox="1"/>
          <p:nvPr/>
        </p:nvSpPr>
        <p:spPr>
          <a:xfrm>
            <a:off x="0" y="239930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4400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SEMEJANZA DE TRIÁNGULOS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F3A356-B8F7-2640-B49F-1AE7C64B27A9}"/>
              </a:ext>
            </a:extLst>
          </p:cNvPr>
          <p:cNvSpPr txBox="1"/>
          <p:nvPr/>
        </p:nvSpPr>
        <p:spPr>
          <a:xfrm>
            <a:off x="0" y="354995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sz="3600" b="1" dirty="0">
                <a:solidFill>
                  <a:srgbClr val="FF0000"/>
                </a:solidFill>
                <a:latin typeface="Arial Rounded MT Std" panose="020F0502020102020204" pitchFamily="34" charset="0"/>
              </a:rPr>
              <a:t>Ejercicios </a:t>
            </a:r>
            <a:r>
              <a:rPr lang="es-DO" sz="3600" b="1" dirty="0">
                <a:solidFill>
                  <a:srgbClr val="FF0000"/>
                </a:solidFill>
                <a:highlight>
                  <a:srgbClr val="FFFF00"/>
                </a:highlight>
                <a:latin typeface="Arial Rounded MT Std" panose="020F0502020102020204" pitchFamily="34" charset="0"/>
              </a:rPr>
              <a:t>2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813AEE7-449B-6F4E-9ADB-8F276748DE6B}"/>
              </a:ext>
            </a:extLst>
          </p:cNvPr>
          <p:cNvSpPr/>
          <p:nvPr/>
        </p:nvSpPr>
        <p:spPr>
          <a:xfrm>
            <a:off x="2905760" y="3342640"/>
            <a:ext cx="6380480" cy="172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7732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6634710-1532-1CC2-C6EE-3F1987486BB6}"/>
                  </a:ext>
                </a:extLst>
              </p:cNvPr>
              <p:cNvSpPr txBox="1"/>
              <p:nvPr/>
            </p:nvSpPr>
            <p:spPr>
              <a:xfrm>
                <a:off x="1802331" y="-8915"/>
                <a:ext cx="10245013" cy="1657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DO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Dado los lados si en el </a:t>
                </a:r>
                <a14:m>
                  <m:oMath xmlns:m="http://schemas.openxmlformats.org/officeDocument/2006/math">
                    <m:r>
                      <a:rPr lang="es-DO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𝑨𝑪</m:t>
                    </m:r>
                    <m:r>
                      <a:rPr lang="es-ES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𝑫</m:t>
                    </m:r>
                    <m:r>
                      <a:rPr lang="en-US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∧</m:t>
                    </m:r>
                    <m:r>
                      <a:rPr lang="en-US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∆</m:t>
                    </m:r>
                    <m:r>
                      <a:rPr lang="es-ES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𝑨</m:t>
                    </m:r>
                    <m:r>
                      <a:rPr lang="en-US" sz="24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𝑩𝑬</m:t>
                    </m:r>
                    <m:r>
                      <a:rPr lang="es-E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𝐵𝐸𝐶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son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proporcionales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. 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Sabiendo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que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el</m:t>
                    </m:r>
                    <m:r>
                      <m:rPr>
                        <m:nor/>
                      </m:rPr>
                      <a:rPr lang="es-DO" sz="24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ES" sz="2000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0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𝑨</m:t>
                    </m:r>
                    <m:r>
                      <a:rPr lang="es-ES" sz="20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0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𝑫</m:t>
                    </m:r>
                    <m:r>
                      <a:rPr lang="es-ES" sz="2000" b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es-ES" sz="20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0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𝑩</m:t>
                    </m:r>
                    <m:r>
                      <a:rPr lang="es-ES" sz="20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0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𝑬</m:t>
                    </m:r>
                  </m:oMath>
                </a14:m>
                <a:r>
                  <a:rPr lang="es-DO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,Sabiendo que el </a:t>
                </a:r>
                <a14:m>
                  <m:oMath xmlns:m="http://schemas.openxmlformats.org/officeDocument/2006/math"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=10 </m:t>
                    </m:r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𝑐𝑚</m:t>
                    </m:r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𝐵𝐶</m:t>
                        </m:r>
                      </m:e>
                    </m:acc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=30 </m:t>
                    </m:r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𝑐𝑚</m:t>
                    </m:r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𝐵𝐸</m:t>
                        </m:r>
                      </m:e>
                    </m:acc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=6 </m:t>
                    </m:r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𝑐𝑚</m:t>
                    </m:r>
                  </m:oMath>
                </a14:m>
                <a:r>
                  <a:rPr lang="es-DO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Determine la longitud del segmento </a:t>
                </a:r>
                <a14:m>
                  <m:oMath xmlns:m="http://schemas.openxmlformats.org/officeDocument/2006/math">
                    <m:r>
                      <a:rPr lang="es-DO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DO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𝑪𝑫</m:t>
                        </m:r>
                      </m:e>
                    </m:acc>
                  </m:oMath>
                </a14:m>
                <a:r>
                  <a:rPr lang="es-E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s-ES" sz="24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Nota este grafico es una simulación </a:t>
                </a:r>
                <a:r>
                  <a:rPr lang="es-ES" sz="24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Nota este grafico es una simulación</a:t>
                </a:r>
                <a:r>
                  <a:rPr lang="es-ES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6634710-1532-1CC2-C6EE-3F1987486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331" y="-8915"/>
                <a:ext cx="10245013" cy="1657185"/>
              </a:xfrm>
              <a:prstGeom prst="rect">
                <a:avLst/>
              </a:prstGeom>
              <a:blipFill>
                <a:blip r:embed="rId3"/>
                <a:stretch>
                  <a:fillRect l="-952" t="-2583" b="-7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CAC6C818-31C8-DAED-3A25-8F9AF16A434F}"/>
                  </a:ext>
                </a:extLst>
              </p:cNvPr>
              <p:cNvSpPr txBox="1"/>
              <p:nvPr/>
            </p:nvSpPr>
            <p:spPr>
              <a:xfrm>
                <a:off x="776540" y="1823360"/>
                <a:ext cx="2092389" cy="973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𝑪𝑫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CAC6C818-31C8-DAED-3A25-8F9AF16A4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540" y="1823360"/>
                <a:ext cx="2092389" cy="9730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n 5">
            <a:extLst>
              <a:ext uri="{FF2B5EF4-FFF2-40B4-BE49-F238E27FC236}">
                <a16:creationId xmlns:a16="http://schemas.microsoft.com/office/drawing/2014/main" id="{E62CA73E-0123-6732-F00C-219331133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1721" y="2996675"/>
            <a:ext cx="2096470" cy="16271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8D16683-E400-E064-6B8B-012431705A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850" y="3073353"/>
            <a:ext cx="2592752" cy="17059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644E993-1C8B-B9CC-5069-F9E2E4458F97}"/>
                  </a:ext>
                </a:extLst>
              </p:cNvPr>
              <p:cNvSpPr txBox="1"/>
              <p:nvPr/>
            </p:nvSpPr>
            <p:spPr>
              <a:xfrm>
                <a:off x="2895737" y="1834569"/>
                <a:ext cx="2577579" cy="462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4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𝑨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</m:e>
                    </m:acc>
                    <m:r>
                      <a:rPr lang="es-DO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𝑨</m:t>
                        </m:r>
                        <m:r>
                          <a:rPr lang="es-ES" sz="24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es-ES" sz="24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24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4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𝑩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</m:e>
                    </m:acc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644E993-1C8B-B9CC-5069-F9E2E4458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37" y="1834569"/>
                <a:ext cx="2577579" cy="462434"/>
              </a:xfrm>
              <a:prstGeom prst="rect">
                <a:avLst/>
              </a:prstGeom>
              <a:blipFill>
                <a:blip r:embed="rId7"/>
                <a:stretch>
                  <a:fillRect l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5FDD48EE-88CF-B09F-696B-785C71CC553F}"/>
                  </a:ext>
                </a:extLst>
              </p:cNvPr>
              <p:cNvSpPr txBox="1"/>
              <p:nvPr/>
            </p:nvSpPr>
            <p:spPr>
              <a:xfrm>
                <a:off x="390781" y="2615503"/>
                <a:ext cx="3389639" cy="9157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𝑪𝑫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5FDD48EE-88CF-B09F-696B-785C71CC5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81" y="2615503"/>
                <a:ext cx="3389639" cy="9157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C1E8A97-90A2-9AD6-07B8-9DF34B24E1AA}"/>
                  </a:ext>
                </a:extLst>
              </p:cNvPr>
              <p:cNvSpPr txBox="1"/>
              <p:nvPr/>
            </p:nvSpPr>
            <p:spPr>
              <a:xfrm>
                <a:off x="390781" y="3602745"/>
                <a:ext cx="4306663" cy="462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𝟏𝟎</m:t>
                    </m:r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acc>
                      <m:accPr>
                        <m:chr m:val="̅"/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  <m:r>
                          <a:rPr lang="es-E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</m:acc>
                    <m:r>
                      <a:rPr lang="es-DO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𝟔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𝟒𝟎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C1E8A97-90A2-9AD6-07B8-9DF34B24E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81" y="3602745"/>
                <a:ext cx="4306663" cy="462434"/>
              </a:xfrm>
              <a:prstGeom prst="rect">
                <a:avLst/>
              </a:prstGeom>
              <a:blipFill>
                <a:blip r:embed="rId9"/>
                <a:stretch>
                  <a:fillRect l="-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0C05CC99-5DA3-21BE-E917-E236E0FD94DC}"/>
                  </a:ext>
                </a:extLst>
              </p:cNvPr>
              <p:cNvSpPr txBox="1"/>
              <p:nvPr/>
            </p:nvSpPr>
            <p:spPr>
              <a:xfrm>
                <a:off x="161431" y="4942297"/>
                <a:ext cx="3978483" cy="842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𝒄𝒎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×</m:t>
                          </m:r>
                          <m:acc>
                            <m:accPr>
                              <m:chr m:val="̅"/>
                              <m:ctrlP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𝑪</m:t>
                              </m:r>
                              <m: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𝑫</m:t>
                              </m:r>
                            </m:e>
                          </m:acc>
                          <m:r>
                            <a:rPr lang="es-DO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</m:t>
                          </m:r>
                        </m:num>
                        <m:den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den>
                      </m:f>
                      <m:r>
                        <a:rPr lang="en-US" sz="24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𝟐𝟒𝟎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s-E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𝒄𝒎</m:t>
                              </m:r>
                            </m:e>
                            <m:sup>
                              <m:r>
                                <a:rPr lang="es-E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0C05CC99-5DA3-21BE-E917-E236E0FD9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31" y="4942297"/>
                <a:ext cx="3978483" cy="8428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049096F4-C9AF-E8AB-A8BF-E2FC09C4F53C}"/>
                  </a:ext>
                </a:extLst>
              </p:cNvPr>
              <p:cNvSpPr txBox="1"/>
              <p:nvPr/>
            </p:nvSpPr>
            <p:spPr>
              <a:xfrm>
                <a:off x="8395156" y="5135218"/>
                <a:ext cx="2802291" cy="5859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  <m:r>
                          <a:rPr lang="es-E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</m:acc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32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𝟐𝟒</m:t>
                    </m:r>
                    <m:r>
                      <a:rPr lang="es-ES" sz="32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2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049096F4-C9AF-E8AB-A8BF-E2FC09C4F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156" y="5135218"/>
                <a:ext cx="2802291" cy="5859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378BD6-64E7-F612-6F49-491B4AE8E43B}"/>
                  </a:ext>
                </a:extLst>
              </p:cNvPr>
              <p:cNvSpPr txBox="1"/>
              <p:nvPr/>
            </p:nvSpPr>
            <p:spPr>
              <a:xfrm>
                <a:off x="247614" y="4212551"/>
                <a:ext cx="3519781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𝟏𝟎</m:t>
                    </m:r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  <m:r>
                      <a:rPr lang="es-ES" sz="24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acc>
                      <m:accPr>
                        <m:chr m:val="̅"/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  <m:r>
                          <a:rPr lang="es-E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</m:acc>
                    <m:r>
                      <a:rPr lang="es-DO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s-E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400" b="1" i="1"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s-ES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378BD6-64E7-F612-6F49-491B4AE8E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14" y="4212551"/>
                <a:ext cx="3519781" cy="470000"/>
              </a:xfrm>
              <a:prstGeom prst="rect">
                <a:avLst/>
              </a:prstGeom>
              <a:blipFill>
                <a:blip r:embed="rId12"/>
                <a:stretch>
                  <a:fillRect l="-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n 18">
            <a:extLst>
              <a:ext uri="{FF2B5EF4-FFF2-40B4-BE49-F238E27FC236}">
                <a16:creationId xmlns:a16="http://schemas.microsoft.com/office/drawing/2014/main" id="{9A49F6BB-3843-F4EE-F1A6-A9C0A2615A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3816" y="1656773"/>
            <a:ext cx="4038600" cy="16639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ECA73BC9-1DCC-7526-78D7-D12762677099}"/>
                  </a:ext>
                </a:extLst>
              </p:cNvPr>
              <p:cNvSpPr txBox="1"/>
              <p:nvPr/>
            </p:nvSpPr>
            <p:spPr>
              <a:xfrm>
                <a:off x="4676501" y="2167236"/>
                <a:ext cx="1860845" cy="462434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4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𝑨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</m:e>
                    </m:acc>
                    <m:r>
                      <a:rPr lang="es-DO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4</a:t>
                </a:r>
                <a14:m>
                  <m:oMath xmlns:m="http://schemas.openxmlformats.org/officeDocument/2006/math"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ECA73BC9-1DCC-7526-78D7-D12762677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501" y="2167236"/>
                <a:ext cx="1860845" cy="462434"/>
              </a:xfrm>
              <a:prstGeom prst="rect">
                <a:avLst/>
              </a:prstGeom>
              <a:blipFill>
                <a:blip r:embed="rId14"/>
                <a:stretch>
                  <a:fillRect l="-656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0DFB60EB-E644-A95B-53B4-F4476718A8DF}"/>
                  </a:ext>
                </a:extLst>
              </p:cNvPr>
              <p:cNvSpPr txBox="1"/>
              <p:nvPr/>
            </p:nvSpPr>
            <p:spPr>
              <a:xfrm>
                <a:off x="7112325" y="1573932"/>
                <a:ext cx="3401274" cy="462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4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𝑨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</m:e>
                    </m:acc>
                    <m:r>
                      <a:rPr lang="es-DO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𝟏𝟎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𝟑𝟎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𝒄𝒎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0DFB60EB-E644-A95B-53B4-F4476718A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325" y="1573932"/>
                <a:ext cx="3401274" cy="462434"/>
              </a:xfrm>
              <a:prstGeom prst="rect">
                <a:avLst/>
              </a:prstGeom>
              <a:blipFill>
                <a:blip r:embed="rId15"/>
                <a:stretch>
                  <a:fillRect l="-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uadroTexto 28">
            <a:extLst>
              <a:ext uri="{FF2B5EF4-FFF2-40B4-BE49-F238E27FC236}">
                <a16:creationId xmlns:a16="http://schemas.microsoft.com/office/drawing/2014/main" id="{DCF197C1-EA5B-B3B5-48EC-469F1377D455}"/>
              </a:ext>
            </a:extLst>
          </p:cNvPr>
          <p:cNvSpPr txBox="1"/>
          <p:nvPr/>
        </p:nvSpPr>
        <p:spPr>
          <a:xfrm>
            <a:off x="385043" y="6034906"/>
            <a:ext cx="11662301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Dios no necesita tiempo para enseñar, nosotros necesitamos tiempo para aprender. Pastor Ricardo Frías Herrera.</a:t>
            </a: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8BD1FCB9-28E6-89C8-F550-E53DA01F6B9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85868" y="4815362"/>
            <a:ext cx="3276600" cy="1181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597391D9-D9B3-3F70-C35E-E37D99930E92}"/>
                  </a:ext>
                </a:extLst>
              </p:cNvPr>
              <p:cNvSpPr/>
              <p:nvPr/>
            </p:nvSpPr>
            <p:spPr>
              <a:xfrm>
                <a:off x="3530089" y="2739656"/>
                <a:ext cx="4429867" cy="524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ES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  <m:r>
                        <a:rPr lang="es-DO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  <m:r>
                        <a:rPr lang="es-DO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  <m:r>
                        <a:rPr lang="es-DO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acc>
                        <m:accPr>
                          <m:chr m:val="̅"/>
                          <m:ctrlP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𝑪𝑫</m:t>
                          </m:r>
                        </m:e>
                      </m:acc>
                    </m:oMath>
                  </m:oMathPara>
                </a14:m>
                <a:endParaRPr lang="es-DO" sz="2800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597391D9-D9B3-3F70-C35E-E37D99930E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0089" y="2739656"/>
                <a:ext cx="4429867" cy="52411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50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1" grpId="0"/>
      <p:bldP spid="12" grpId="0"/>
      <p:bldP spid="15" grpId="0"/>
      <p:bldP spid="16" grpId="0" animBg="1"/>
      <p:bldP spid="17" grpId="0"/>
      <p:bldP spid="27" grpId="0" animBg="1"/>
      <p:bldP spid="28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980093-F3BF-D9CB-6590-DDF7E8917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9640" y="1923412"/>
            <a:ext cx="3752850" cy="26384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4D74D3FD-7410-9D98-97A0-F6528D52CAE6}"/>
                  </a:ext>
                </a:extLst>
              </p:cNvPr>
              <p:cNvSpPr txBox="1"/>
              <p:nvPr/>
            </p:nvSpPr>
            <p:spPr>
              <a:xfrm>
                <a:off x="2093168" y="110131"/>
                <a:ext cx="9853126" cy="1571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Determina la medida de los segmentos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32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s-DO" sz="32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𝑪𝑫</m:t>
                        </m:r>
                      </m:e>
                    </m:acc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endParaRPr lang="es-ES" sz="3200" b="0" i="1" dirty="0">
                  <a:solidFill>
                    <a:srgbClr val="00000A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𝑑𝑒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𝑙𝑎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𝑠𝑖𝑔𝑢𝑖𝑒𝑛𝑡𝑒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𝑓𝑖𝑔𝑢𝑟𝑎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𝑠𝑖</m:t>
                    </m:r>
                  </m:oMath>
                </a14:m>
                <a:r>
                  <a:rPr lang="en-US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𝑩𝑪</m:t>
                        </m:r>
                      </m:e>
                    </m:acc>
                    <m:r>
                      <a:rPr lang="es-DO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𝟐𝟒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 </m:t>
                    </m:r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𝑩𝑬</m:t>
                        </m:r>
                      </m:e>
                    </m:acc>
                    <m:r>
                      <a:rPr lang="es-DO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DO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𝑨𝑪</m:t>
                        </m:r>
                      </m:e>
                    </m:acc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𝟔𝟎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r>
                  <a:rPr lang="en-US" sz="3200" b="1" dirty="0"/>
                  <a:t>,</a:t>
                </a:r>
                <a:r>
                  <a: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es-ES" sz="3200" b="1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DO" sz="3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s-ES" sz="3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𝑫𝑪𝑨</m:t>
                    </m:r>
                    <m:r>
                      <a:rPr lang="en-US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∧ ∆</m:t>
                    </m:r>
                    <m:r>
                      <a:rPr lang="es-ES" sz="3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𝑬</m:t>
                    </m:r>
                    <m:r>
                      <a:rPr lang="es-ES" sz="3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𝑩</m:t>
                    </m:r>
                    <m:r>
                      <a:rPr lang="es-ES" sz="3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𝑨</m:t>
                    </m:r>
                  </m:oMath>
                </a14:m>
                <a:endParaRPr lang="en-US" sz="3200" b="1" dirty="0"/>
              </a:p>
            </p:txBody>
          </p:sp>
        </mc:Choice>
        <mc:Fallback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4D74D3FD-7410-9D98-97A0-F6528D52C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168" y="110131"/>
                <a:ext cx="9853126" cy="1571969"/>
              </a:xfrm>
              <a:prstGeom prst="rect">
                <a:avLst/>
              </a:prstGeom>
              <a:blipFill>
                <a:blip r:embed="rId4"/>
                <a:stretch>
                  <a:fillRect l="-1546" t="-5039" b="-12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416CE6D1-AEED-3B8F-7083-0C962593894E}"/>
                  </a:ext>
                </a:extLst>
              </p:cNvPr>
              <p:cNvSpPr txBox="1"/>
              <p:nvPr/>
            </p:nvSpPr>
            <p:spPr>
              <a:xfrm>
                <a:off x="6174289" y="4764076"/>
                <a:ext cx="2572020" cy="64633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6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36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3600" b="1" dirty="0">
                    <a:solidFill>
                      <a:srgbClr val="00B05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36</a:t>
                </a:r>
                <a14:m>
                  <m:oMath xmlns:m="http://schemas.openxmlformats.org/officeDocument/2006/math">
                    <m:r>
                      <a:rPr lang="es-ES" sz="3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6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endParaRPr lang="en-US" sz="36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416CE6D1-AEED-3B8F-7083-0C9625938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289" y="4764076"/>
                <a:ext cx="2572020" cy="646331"/>
              </a:xfrm>
              <a:prstGeom prst="rect">
                <a:avLst/>
              </a:prstGeom>
              <a:blipFill>
                <a:blip r:embed="rId5"/>
                <a:stretch>
                  <a:fillRect t="-14151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37E17426-6D06-E3E1-404F-B95A3FA44BE5}"/>
                  </a:ext>
                </a:extLst>
              </p:cNvPr>
              <p:cNvSpPr txBox="1"/>
              <p:nvPr/>
            </p:nvSpPr>
            <p:spPr>
              <a:xfrm>
                <a:off x="4499229" y="3453646"/>
                <a:ext cx="2401502" cy="462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4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𝑪</m:t>
                          </m:r>
                        </m:e>
                      </m:acc>
                      <m:r>
                        <a:rPr lang="es-DO" sz="24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1" i="1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400" b="1" i="1" smtClean="0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ES" sz="24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b="1" i="1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400" b="1" i="1" smtClean="0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𝑩</m:t>
                          </m:r>
                          <m:r>
                            <a:rPr lang="en-US" sz="2400" b="1" i="1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𝑪</m:t>
                          </m:r>
                        </m:e>
                      </m:acc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37E17426-6D06-E3E1-404F-B95A3FA44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229" y="3453646"/>
                <a:ext cx="2401502" cy="462434"/>
              </a:xfrm>
              <a:prstGeom prst="rect">
                <a:avLst/>
              </a:prstGeom>
              <a:blipFill>
                <a:blip r:embed="rId6"/>
                <a:stretch>
                  <a:fillRect l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7D24029-7BD8-51C8-F84D-E2A6AFEBE856}"/>
                  </a:ext>
                </a:extLst>
              </p:cNvPr>
              <p:cNvSpPr txBox="1"/>
              <p:nvPr/>
            </p:nvSpPr>
            <p:spPr>
              <a:xfrm>
                <a:off x="7100272" y="3284269"/>
                <a:ext cx="388669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2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𝟔𝟎</m:t>
                      </m:r>
                      <m:r>
                        <a:rPr lang="es-ES" sz="2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𝒎𝒕𝒔</m:t>
                      </m:r>
                      <m:r>
                        <a:rPr lang="es-DO" sz="2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800" b="1" i="1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𝟐𝟒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7D24029-7BD8-51C8-F84D-E2A6AFEBE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272" y="3284269"/>
                <a:ext cx="38866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E3BCDCE2-29C4-A315-D9FF-9503056CA305}"/>
                  </a:ext>
                </a:extLst>
              </p:cNvPr>
              <p:cNvSpPr txBox="1"/>
              <p:nvPr/>
            </p:nvSpPr>
            <p:spPr>
              <a:xfrm>
                <a:off x="8079317" y="3937265"/>
                <a:ext cx="43993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>
                              <a:solidFill>
                                <a:srgbClr val="00000A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𝟐𝟒</m:t>
                      </m:r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  <m:r>
                        <a:rPr lang="es-DO" sz="2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𝟔𝟎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E3BCDCE2-29C4-A315-D9FF-9503056CA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9317" y="3937265"/>
                <a:ext cx="439938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D84CD191-74AA-2AE5-45DD-323A03F66F1A}"/>
                  </a:ext>
                </a:extLst>
              </p:cNvPr>
              <p:cNvSpPr txBox="1"/>
              <p:nvPr/>
            </p:nvSpPr>
            <p:spPr>
              <a:xfrm>
                <a:off x="164821" y="4803149"/>
                <a:ext cx="593117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𝟐𝟒</m:t>
                      </m:r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𝟐𝟒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𝟔𝟎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𝟐𝟒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D84CD191-74AA-2AE5-45DD-323A03F66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21" y="4803149"/>
                <a:ext cx="5931179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744E03F-F22F-2A6F-A613-7C1BFC77C0D5}"/>
                  </a:ext>
                </a:extLst>
              </p:cNvPr>
              <p:cNvSpPr txBox="1"/>
              <p:nvPr/>
            </p:nvSpPr>
            <p:spPr>
              <a:xfrm>
                <a:off x="9774242" y="4600810"/>
                <a:ext cx="1709834" cy="85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𝑫𝑪</m:t>
                            </m:r>
                          </m:e>
                        </m:acc>
                      </m:num>
                      <m:den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𝑨𝑪</m:t>
                            </m:r>
                          </m:e>
                        </m:acc>
                      </m:den>
                    </m:f>
                    <m:r>
                      <a:rPr lang="es-DO" sz="32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𝑬𝑩</m:t>
                            </m:r>
                          </m:e>
                        </m:acc>
                      </m:num>
                      <m:den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𝑨𝑩</m:t>
                            </m:r>
                          </m:e>
                        </m:acc>
                      </m:den>
                    </m:f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</a:t>
                </a:r>
                <a:endParaRPr lang="en-US" sz="3200" b="1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744E03F-F22F-2A6F-A613-7C1BFC77C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4242" y="4600810"/>
                <a:ext cx="1709834" cy="8515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039F62B2-F4FB-427F-9CEF-B1CB49AADC39}"/>
              </a:ext>
            </a:extLst>
          </p:cNvPr>
          <p:cNvSpPr txBox="1"/>
          <p:nvPr/>
        </p:nvSpPr>
        <p:spPr>
          <a:xfrm>
            <a:off x="4682316" y="3949819"/>
            <a:ext cx="32526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</a:rPr>
              <a:t>Cambio la igualdad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244A2970-6B04-BEC7-3525-89A2907BBDCE}"/>
                  </a:ext>
                </a:extLst>
              </p:cNvPr>
              <p:cNvSpPr txBox="1"/>
              <p:nvPr/>
            </p:nvSpPr>
            <p:spPr>
              <a:xfrm>
                <a:off x="9804148" y="1570308"/>
                <a:ext cx="1709834" cy="8825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ES" sz="32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𝑨𝑪</m:t>
                            </m:r>
                          </m:e>
                        </m:acc>
                      </m:den>
                    </m:f>
                    <m:r>
                      <a:rPr lang="es-DO" sz="32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DO" sz="3200" b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𝑬𝑩</m:t>
                            </m:r>
                          </m:e>
                        </m:acc>
                      </m:num>
                      <m:den>
                        <m:r>
                          <a:rPr lang="es-DO" sz="3200" b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𝑨𝑩</m:t>
                            </m:r>
                          </m:e>
                        </m:acc>
                      </m:den>
                    </m:f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</a:t>
                </a:r>
                <a:endParaRPr lang="en-US" sz="3200" b="1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244A2970-6B04-BEC7-3525-89A2907BB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4148" y="1570308"/>
                <a:ext cx="1709834" cy="8825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97AC69FB-D13B-CAE0-19AD-484917D39277}"/>
                  </a:ext>
                </a:extLst>
              </p:cNvPr>
              <p:cNvSpPr txBox="1"/>
              <p:nvPr/>
            </p:nvSpPr>
            <p:spPr>
              <a:xfrm>
                <a:off x="7460299" y="1604116"/>
                <a:ext cx="2103510" cy="946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𝑫𝑪</m:t>
                            </m:r>
                          </m:e>
                        </m:acc>
                      </m:num>
                      <m:den>
                        <m:r>
                          <a:rPr lang="es-DO" sz="3600" b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𝑨𝑪</m:t>
                            </m:r>
                          </m:e>
                        </m:acc>
                      </m:den>
                    </m:f>
                    <m:r>
                      <a:rPr lang="es-DO" sz="36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DO" sz="3600" b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𝑬𝑩</m:t>
                            </m:r>
                          </m:e>
                        </m:acc>
                      </m:num>
                      <m:den>
                        <m:r>
                          <a:rPr lang="es-DO" sz="3600" b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600" b="1" i="1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𝑨𝑩</m:t>
                            </m:r>
                          </m:e>
                        </m:acc>
                      </m:den>
                    </m:f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</a:t>
                </a:r>
                <a:endParaRPr lang="en-US" sz="3200" b="1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97AC69FB-D13B-CAE0-19AD-484917D39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99" y="1604116"/>
                <a:ext cx="2103510" cy="9465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3EF186E3-8351-B0CF-B171-057514E334F6}"/>
              </a:ext>
            </a:extLst>
          </p:cNvPr>
          <p:cNvSpPr txBox="1"/>
          <p:nvPr/>
        </p:nvSpPr>
        <p:spPr>
          <a:xfrm>
            <a:off x="0" y="5621751"/>
            <a:ext cx="116632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/>
            <a:r>
              <a:rPr lang="es-DO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acaso un día me ves pensar, no interrumpas ese pensamiento, porque hasta en el pensamiento solo pienso agradar a Dios y como mejorar la calidad de la enseñanza en matemática en mi país y en el mundo. (Genaro Zorrilla) </a:t>
            </a: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4C75E23-A55C-6D37-5B7A-62FAB80C6229}"/>
              </a:ext>
            </a:extLst>
          </p:cNvPr>
          <p:cNvSpPr txBox="1"/>
          <p:nvPr/>
        </p:nvSpPr>
        <p:spPr>
          <a:xfrm>
            <a:off x="2595095" y="2597254"/>
            <a:ext cx="9730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Observo que no tengo a               La suma de segmentos consecutivo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721762B7-0F98-4291-7650-405E09E6901E}"/>
                  </a:ext>
                </a:extLst>
              </p:cNvPr>
              <p:cNvSpPr txBox="1"/>
              <p:nvPr/>
            </p:nvSpPr>
            <p:spPr>
              <a:xfrm>
                <a:off x="2940944" y="1656284"/>
                <a:ext cx="2121072" cy="462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e>
                      </m:acc>
                      <m:r>
                        <a:rPr lang="es-DO" sz="2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DO" sz="2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𝟐𝟒</m:t>
                      </m:r>
                      <m:r>
                        <a:rPr lang="es-DO" sz="2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DO" sz="2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𝒎</m:t>
                      </m:r>
                      <m:r>
                        <a:rPr lang="es-DO" sz="2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721762B7-0F98-4291-7650-405E09E69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944" y="1656284"/>
                <a:ext cx="2121072" cy="462434"/>
              </a:xfrm>
              <a:prstGeom prst="rect">
                <a:avLst/>
              </a:prstGeom>
              <a:blipFill>
                <a:blip r:embed="rId13"/>
                <a:stretch>
                  <a:fillRect l="-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E3A39BB6-8EAC-88A4-6CB8-9DE9CD9814A3}"/>
                  </a:ext>
                </a:extLst>
              </p:cNvPr>
              <p:cNvSpPr txBox="1"/>
              <p:nvPr/>
            </p:nvSpPr>
            <p:spPr>
              <a:xfrm>
                <a:off x="4942637" y="1602277"/>
                <a:ext cx="189735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𝑩𝑬</m:t>
                          </m:r>
                        </m:e>
                      </m:acc>
                      <m:r>
                        <a:rPr lang="es-DO" sz="2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4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𝟖</m:t>
                      </m:r>
                      <m:r>
                        <a:rPr lang="es-DO" sz="24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DO" sz="24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𝒎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E3A39BB6-8EAC-88A4-6CB8-9DE9CD981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637" y="1602277"/>
                <a:ext cx="1897354" cy="461665"/>
              </a:xfrm>
              <a:prstGeom prst="rect">
                <a:avLst/>
              </a:prstGeom>
              <a:blipFill>
                <a:blip r:embed="rId14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3D7A1C4C-A063-BC49-B1C2-79B656878AF3}"/>
                  </a:ext>
                </a:extLst>
              </p:cNvPr>
              <p:cNvSpPr txBox="1"/>
              <p:nvPr/>
            </p:nvSpPr>
            <p:spPr>
              <a:xfrm>
                <a:off x="4380145" y="2250640"/>
                <a:ext cx="2472056" cy="462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𝑨𝑪</m:t>
                        </m:r>
                      </m:e>
                    </m:acc>
                  </m:oMath>
                </a14:m>
                <a:r>
                  <a:rPr lang="es-DO" sz="2400" b="1" dirty="0">
                    <a:solidFill>
                      <a:schemeClr val="tx1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DO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𝟔𝟎</m:t>
                    </m:r>
                    <m:r>
                      <a:rPr lang="es-E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3D7A1C4C-A063-BC49-B1C2-79B656878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0145" y="2250640"/>
                <a:ext cx="2472056" cy="462434"/>
              </a:xfrm>
              <a:prstGeom prst="rect">
                <a:avLst/>
              </a:prstGeom>
              <a:blipFill>
                <a:blip r:embed="rId15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98A3EC21-5771-F7AA-E3C8-28A5C4D14AC2}"/>
                  </a:ext>
                </a:extLst>
              </p:cNvPr>
              <p:cNvSpPr txBox="1"/>
              <p:nvPr/>
            </p:nvSpPr>
            <p:spPr>
              <a:xfrm>
                <a:off x="6500734" y="2613094"/>
                <a:ext cx="7999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1" i="1" smtClean="0">
                              <a:solidFill>
                                <a:srgbClr val="92D05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92D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𝑨</m:t>
                          </m:r>
                          <m:r>
                            <a:rPr lang="es-ES" sz="2400" b="1" i="1" smtClean="0">
                              <a:solidFill>
                                <a:srgbClr val="92D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98A3EC21-5771-F7AA-E3C8-28A5C4D14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734" y="2613094"/>
                <a:ext cx="799993" cy="461665"/>
              </a:xfrm>
              <a:prstGeom prst="rect">
                <a:avLst/>
              </a:prstGeom>
              <a:blipFill>
                <a:blip r:embed="rId16"/>
                <a:stretch>
                  <a:fillRect l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402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  <p:bldP spid="10" grpId="0"/>
      <p:bldP spid="14" grpId="0"/>
      <p:bldP spid="15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44C4416-4B16-4746-9933-34B5738BD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868" y="2322524"/>
            <a:ext cx="4225204" cy="26384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1E22F96F-CFFE-6BE6-47DA-489B62860A7D}"/>
                  </a:ext>
                </a:extLst>
              </p:cNvPr>
              <p:cNvSpPr txBox="1"/>
              <p:nvPr/>
            </p:nvSpPr>
            <p:spPr>
              <a:xfrm>
                <a:off x="2012900" y="116505"/>
                <a:ext cx="10383966" cy="2064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DO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Dado los lados si en el </a:t>
                </a:r>
                <a14:m>
                  <m:oMath xmlns:m="http://schemas.openxmlformats.org/officeDocument/2006/math">
                    <m:r>
                      <a:rPr lang="es-DO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s-ES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𝑫</m:t>
                    </m:r>
                    <m:r>
                      <a:rPr lang="es-ES" sz="3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𝑪𝑨</m:t>
                    </m:r>
                    <m:r>
                      <a:rPr lang="en-US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∧</m:t>
                    </m:r>
                    <m:r>
                      <a:rPr lang="en-US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∆</m:t>
                    </m:r>
                    <m:r>
                      <a:rPr lang="es-ES" sz="3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𝑬</m:t>
                    </m:r>
                    <m:r>
                      <a:rPr lang="en-US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𝑩</m:t>
                    </m:r>
                    <m:r>
                      <m:rPr>
                        <m:sty m:val="p"/>
                      </m:rPr>
                      <a:rPr lang="es-ES" sz="32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s-ES" sz="320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3200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𝐵𝐸𝐶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son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proporcionales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. 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Sabiendo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que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el</m:t>
                    </m:r>
                    <m:r>
                      <m:rPr>
                        <m:nor/>
                      </m:rPr>
                      <a:rPr lang="es-DO" sz="3200" dirty="0">
                        <a:solidFill>
                          <a:srgbClr val="00000A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ES" sz="2800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𝑨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𝑫</m:t>
                    </m:r>
                    <m:r>
                      <a:rPr lang="es-ES" sz="2800" b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𝑩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𝑬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Determina la medida de los segmentos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s-DO" sz="3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𝑪𝑫</m:t>
                        </m:r>
                      </m:e>
                    </m:acc>
                    <m:r>
                      <a:rPr lang="es-ES" sz="3200" i="1">
                        <a:solidFill>
                          <a:srgbClr val="00000A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es-ES" sz="3200" i="1" dirty="0">
                    <a:solidFill>
                      <a:srgbClr val="00000A"/>
                    </a:solidFill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 las siguientes figuras   </a:t>
                </a:r>
                <a14:m>
                  <m:oMath xmlns:m="http://schemas.openxmlformats.org/officeDocument/2006/math">
                    <m:r>
                      <a:rPr lang="es-E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𝒔𝒊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𝑩𝑪</m:t>
                        </m:r>
                      </m:e>
                    </m:acc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𝟐𝟒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 </m:t>
                    </m:r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𝑩𝑬</m:t>
                        </m:r>
                      </m:e>
                    </m:acc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𝑨𝑪</m:t>
                        </m:r>
                      </m:e>
                    </m:acc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DO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𝟔𝟎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endParaRPr lang="en-US" sz="3200" b="1" dirty="0"/>
              </a:p>
            </p:txBody>
          </p:sp>
        </mc:Choice>
        <mc:Fallback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1E22F96F-CFFE-6BE6-47DA-489B62860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900" y="116505"/>
                <a:ext cx="10383966" cy="2064411"/>
              </a:xfrm>
              <a:prstGeom prst="rect">
                <a:avLst/>
              </a:prstGeom>
              <a:blipFill>
                <a:blip r:embed="rId4"/>
                <a:stretch>
                  <a:fillRect l="-1467" t="-3540" r="-1467" b="-7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C66B10EE-310E-A267-06A8-5FAD44B07A2E}"/>
                  </a:ext>
                </a:extLst>
              </p:cNvPr>
              <p:cNvSpPr txBox="1"/>
              <p:nvPr/>
            </p:nvSpPr>
            <p:spPr>
              <a:xfrm>
                <a:off x="2524453" y="2126639"/>
                <a:ext cx="1709834" cy="85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𝑫𝑪</m:t>
                            </m:r>
                          </m:e>
                        </m:acc>
                      </m:num>
                      <m:den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𝑨𝑪</m:t>
                            </m:r>
                          </m:e>
                        </m:acc>
                      </m:den>
                    </m:f>
                    <m:r>
                      <a:rPr lang="es-DO" sz="32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𝑬𝑩</m:t>
                            </m:r>
                          </m:e>
                        </m:acc>
                      </m:num>
                      <m:den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𝑨𝑩</m:t>
                            </m:r>
                          </m:e>
                        </m:acc>
                      </m:den>
                    </m:f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</a:t>
                </a:r>
                <a:endParaRPr lang="en-US" sz="3200" b="1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C66B10EE-310E-A267-06A8-5FAD44B07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453" y="2126639"/>
                <a:ext cx="1709834" cy="8515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12E1EA35-800B-28C6-6901-282EFA2CF39C}"/>
                  </a:ext>
                </a:extLst>
              </p:cNvPr>
              <p:cNvSpPr txBox="1"/>
              <p:nvPr/>
            </p:nvSpPr>
            <p:spPr>
              <a:xfrm>
                <a:off x="8136702" y="2648044"/>
                <a:ext cx="3389639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den>
                      </m:f>
                      <m:r>
                        <a:rPr lang="en-US" sz="28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12E1EA35-800B-28C6-6901-282EFA2CF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702" y="2648044"/>
                <a:ext cx="3389639" cy="9017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E5C7D8D-2D3E-7124-512D-8AE0D3E645F7}"/>
                  </a:ext>
                </a:extLst>
              </p:cNvPr>
              <p:cNvSpPr txBox="1"/>
              <p:nvPr/>
            </p:nvSpPr>
            <p:spPr>
              <a:xfrm>
                <a:off x="7657481" y="3649972"/>
                <a:ext cx="430035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𝟑𝟔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𝒎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</m:oMath>
                </a14:m>
                <a:r>
                  <a:rPr lang="en-US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𝟔𝟎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𝒎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E5C7D8D-2D3E-7124-512D-8AE0D3E64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481" y="3649972"/>
                <a:ext cx="4300357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013CBA96-49CD-076B-6F9C-F742ACCAEE1E}"/>
                  </a:ext>
                </a:extLst>
              </p:cNvPr>
              <p:cNvSpPr txBox="1"/>
              <p:nvPr/>
            </p:nvSpPr>
            <p:spPr>
              <a:xfrm>
                <a:off x="7986918" y="4249619"/>
                <a:ext cx="3978483" cy="842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𝟑𝟔</m:t>
                          </m:r>
                          <m:r>
                            <a:rPr lang="es-E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𝒎</m:t>
                          </m:r>
                          <m:r>
                            <a:rPr lang="es-DO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</m:t>
                          </m:r>
                        </m:num>
                        <m:den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den>
                      </m:f>
                      <m:r>
                        <a:rPr lang="en-US" sz="24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𝟒𝟖𝟎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s-E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s-E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013CBA96-49CD-076B-6F9C-F742ACCAE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18" y="4249619"/>
                <a:ext cx="3978483" cy="8428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48CF2E6B-C76F-AB8D-789F-52B164E07829}"/>
                  </a:ext>
                </a:extLst>
              </p:cNvPr>
              <p:cNvSpPr txBox="1"/>
              <p:nvPr/>
            </p:nvSpPr>
            <p:spPr>
              <a:xfrm>
                <a:off x="4401201" y="4575514"/>
                <a:ext cx="3659016" cy="5329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𝟑𝟔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8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𝒎</m:t>
                    </m:r>
                    <m:r>
                      <a:rPr lang="es-DO" sz="2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𝟒𝟖𝟎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s-E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800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s-ES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48CF2E6B-C76F-AB8D-789F-52B164E07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201" y="4575514"/>
                <a:ext cx="3659016" cy="5329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9A3B026-4366-57A2-4F38-22C2F80C78DF}"/>
                  </a:ext>
                </a:extLst>
              </p:cNvPr>
              <p:cNvSpPr txBox="1"/>
              <p:nvPr/>
            </p:nvSpPr>
            <p:spPr>
              <a:xfrm>
                <a:off x="3379370" y="3210446"/>
                <a:ext cx="17098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𝑫𝑪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𝒙</m:t>
                      </m:r>
                    </m:oMath>
                  </m:oMathPara>
                </a14:m>
                <a:endParaRPr lang="en-US" sz="2800" b="1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9A3B026-4366-57A2-4F38-22C2F80C7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370" y="3210446"/>
                <a:ext cx="1709834" cy="5241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FB74CDB8-2068-BF45-F3D8-3FB43980F7B5}"/>
                  </a:ext>
                </a:extLst>
              </p:cNvPr>
              <p:cNvSpPr txBox="1"/>
              <p:nvPr/>
            </p:nvSpPr>
            <p:spPr>
              <a:xfrm>
                <a:off x="5417862" y="2983968"/>
                <a:ext cx="2388296" cy="52322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28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00B05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𝟑𝟔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FB74CDB8-2068-BF45-F3D8-3FB43980F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862" y="2983968"/>
                <a:ext cx="2388296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4D813373-A77D-B4A2-94D2-5BF4B26C4FEA}"/>
                  </a:ext>
                </a:extLst>
              </p:cNvPr>
              <p:cNvSpPr txBox="1"/>
              <p:nvPr/>
            </p:nvSpPr>
            <p:spPr>
              <a:xfrm>
                <a:off x="4591746" y="5472463"/>
                <a:ext cx="3659016" cy="524118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𝑫𝑪</m:t>
                        </m:r>
                      </m:e>
                    </m:acc>
                    <m:r>
                      <a:rPr lang="es-DO" sz="28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00B05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𝟑𝟑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8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4D813373-A77D-B4A2-94D2-5BF4B26C4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746" y="5472463"/>
                <a:ext cx="3659016" cy="52411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3827D139-031A-0E9E-B82A-B0CC6E356405}"/>
                  </a:ext>
                </a:extLst>
              </p:cNvPr>
              <p:cNvSpPr txBox="1"/>
              <p:nvPr/>
            </p:nvSpPr>
            <p:spPr>
              <a:xfrm>
                <a:off x="2655313" y="5150245"/>
                <a:ext cx="2200276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𝟒𝟖𝟎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s-ES" sz="28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3827D139-031A-0E9E-B82A-B0CC6E356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313" y="5150245"/>
                <a:ext cx="2200276" cy="9017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08F796EA-C349-8939-7EE3-A69A1CF61FF5}"/>
              </a:ext>
            </a:extLst>
          </p:cNvPr>
          <p:cNvSpPr txBox="1"/>
          <p:nvPr/>
        </p:nvSpPr>
        <p:spPr>
          <a:xfrm>
            <a:off x="224852" y="6241326"/>
            <a:ext cx="10977647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Juan 5:4 Porque todo lo que es nacido de Dios vence al mundo; y esta es la victoria que ha vencido al mundo, nuestra fe.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82BABDBC-03EF-416E-AF9D-31AA5FD0F907}"/>
                  </a:ext>
                </a:extLst>
              </p:cNvPr>
              <p:cNvSpPr txBox="1"/>
              <p:nvPr/>
            </p:nvSpPr>
            <p:spPr>
              <a:xfrm>
                <a:off x="9807660" y="5169530"/>
                <a:ext cx="2589206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ES" sz="28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𝟏𝟑</m:t>
                        </m:r>
                        <m:r>
                          <a:rPr lang="es-ES" sz="28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s-ES" sz="28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𝟑𝟑</m:t>
                        </m:r>
                      </m:num>
                      <m:den>
                        <m:r>
                          <a:rPr lang="es-DO" sz="28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es-ES" sz="28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𝟔𝟎</m:t>
                        </m:r>
                      </m:den>
                    </m:f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DO" sz="28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es-ES" sz="28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𝟖</m:t>
                        </m:r>
                      </m:num>
                      <m:den>
                        <m:r>
                          <a:rPr lang="es-DO" sz="28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28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s-ES" sz="2800" b="1" i="1" smtClean="0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𝟑𝟔</m:t>
                            </m:r>
                          </m:e>
                        </m:acc>
                      </m:den>
                    </m:f>
                  </m:oMath>
                </a14:m>
                <a:r>
                  <a:rPr lang="es-DO" sz="28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</a:t>
                </a:r>
                <a:endParaRPr lang="en-US" sz="2800" b="1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82BABDBC-03EF-416E-AF9D-31AA5FD0F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7660" y="5169530"/>
                <a:ext cx="2589206" cy="71468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34EEB8F2-F14A-F3D3-6410-65F4375B19B4}"/>
                  </a:ext>
                </a:extLst>
              </p:cNvPr>
              <p:cNvSpPr txBox="1"/>
              <p:nvPr/>
            </p:nvSpPr>
            <p:spPr>
              <a:xfrm>
                <a:off x="7986918" y="5308765"/>
                <a:ext cx="1709834" cy="85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𝑫𝑪</m:t>
                            </m:r>
                          </m:e>
                        </m:acc>
                      </m:num>
                      <m:den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𝑨𝑪</m:t>
                            </m:r>
                          </m:e>
                        </m:acc>
                      </m:den>
                    </m:f>
                    <m:r>
                      <a:rPr lang="es-DO" sz="32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𝑬𝑩</m:t>
                            </m:r>
                          </m:e>
                        </m:acc>
                      </m:num>
                      <m:den>
                        <m:r>
                          <a:rPr lang="es-DO" sz="3200" b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1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𝑨𝑩</m:t>
                            </m:r>
                          </m:e>
                        </m:acc>
                      </m:den>
                    </m:f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</a:t>
                </a:r>
                <a:endParaRPr lang="en-US" sz="3200" b="1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34EEB8F2-F14A-F3D3-6410-65F4375B1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18" y="5308765"/>
                <a:ext cx="1709834" cy="85151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Imagen 15">
            <a:extLst>
              <a:ext uri="{FF2B5EF4-FFF2-40B4-BE49-F238E27FC236}">
                <a16:creationId xmlns:a16="http://schemas.microsoft.com/office/drawing/2014/main" id="{EF465538-E105-D9E1-B56E-6210AFD2993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4852" y="4941857"/>
            <a:ext cx="2200275" cy="12628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9D70E408-B469-2EB9-43DF-4AA2781399CB}"/>
                  </a:ext>
                </a:extLst>
              </p:cNvPr>
              <p:cNvSpPr/>
              <p:nvPr/>
            </p:nvSpPr>
            <p:spPr>
              <a:xfrm>
                <a:off x="4135170" y="3970445"/>
                <a:ext cx="35223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DO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DO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s-DO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s-DO" sz="2800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9D70E408-B469-2EB9-43DF-4AA2781399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170" y="3970445"/>
                <a:ext cx="3522311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820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/>
              <p:nvPr/>
            </p:nvSpPr>
            <p:spPr>
              <a:xfrm>
                <a:off x="932838" y="397119"/>
                <a:ext cx="11259161" cy="20632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Calcule los lados si en el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𝐴𝐵𝐶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∧</m:t>
                    </m:r>
                    <m:r>
                      <a:rPr lang="es-DO" sz="320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s-ES" sz="3200" b="0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𝐷</m:t>
                    </m:r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𝐸𝐶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son proporcionales. Sabiendo que el </a:t>
                </a:r>
                <a14:m>
                  <m:oMath xmlns:m="http://schemas.openxmlformats.org/officeDocument/2006/math">
                    <m:r>
                      <a:rPr lang="es-ES" sz="28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𝑨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𝑫</m:t>
                    </m:r>
                    <m:r>
                      <a:rPr lang="es-ES" sz="2800" b="1" i="0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𝑩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=∡</m:t>
                    </m:r>
                    <m:r>
                      <a:rPr lang="en-U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𝑬</m:t>
                    </m:r>
                    <m:r>
                      <a:rPr lang="es-ES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𝟑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𝟐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𝑩𝑪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𝟓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𝟏𝟎</m:t>
                    </m:r>
                    <m:r>
                      <a:rPr lang="es-DO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800" b="1" i="1" smtClean="0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𝟏𝟓</m:t>
                    </m:r>
                  </m:oMath>
                </a14:m>
                <a:r>
                  <a:rPr lang="es-DO" sz="3200" b="1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Determine las longitudes de los segmentos </a:t>
                </a:r>
                <a14:m>
                  <m:oMath xmlns:m="http://schemas.openxmlformats.org/officeDocument/2006/math"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DO" sz="3200" dirty="0">
                    <a:solidFill>
                      <a:srgbClr val="00000A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</m:e>
                    </m:acc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3200" b="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𝐵</m:t>
                        </m:r>
                        <m: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</m:acc>
                    <m:r>
                      <a:rPr lang="en-US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s-DO" sz="32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DO" sz="32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𝐷𝐸</m:t>
                        </m:r>
                      </m:e>
                    </m:acc>
                  </m:oMath>
                </a14:m>
                <a:endParaRPr lang="en-US" sz="3200" dirty="0">
                  <a:solidFill>
                    <a:srgbClr val="00000A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3BFA917-BE61-2F3E-539A-DCC4FC84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838" y="397119"/>
                <a:ext cx="11259161" cy="2063257"/>
              </a:xfrm>
              <a:prstGeom prst="rect">
                <a:avLst/>
              </a:prstGeom>
              <a:blipFill>
                <a:blip r:embed="rId3"/>
                <a:stretch>
                  <a:fillRect l="-1354" t="-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657" y="2179050"/>
            <a:ext cx="3107177" cy="212041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/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AE8DF1F-D4F7-6441-3869-5EEF36CED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93" y="2736235"/>
                <a:ext cx="2092389" cy="10060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/>
              <p:nvPr/>
            </p:nvSpPr>
            <p:spPr>
              <a:xfrm>
                <a:off x="4102655" y="3545950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655" y="3545950"/>
                <a:ext cx="3210260" cy="10257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/>
              <p:nvPr/>
            </p:nvSpPr>
            <p:spPr>
              <a:xfrm>
                <a:off x="3606012" y="2274210"/>
                <a:ext cx="239113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𝑨𝑩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FAD5903-BC96-F5A0-0957-EBD381A81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012" y="2274210"/>
                <a:ext cx="239113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/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s-ES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e>
                      </m:acc>
                      <m:r>
                        <a:rPr lang="es-DO" sz="2800" b="1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es-ES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50461E-5F26-FF96-E03C-F04CAD8C5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334" y="2352628"/>
                <a:ext cx="2391134" cy="5241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/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𝑫𝑬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𝟏𝟎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10F5B2F-DC40-BC30-90B7-636754327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066" y="3093684"/>
                <a:ext cx="231470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/>
              <p:nvPr/>
            </p:nvSpPr>
            <p:spPr>
              <a:xfrm>
                <a:off x="5876944" y="2977198"/>
                <a:ext cx="2391134" cy="52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sz="28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𝑬𝑪</m:t>
                        </m:r>
                      </m:e>
                    </m:acc>
                    <m:r>
                      <a:rPr lang="es-DO" sz="28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𝟏𝟓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72FF237B-AE5B-CAC7-6F39-34C15D5F2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44" y="2977198"/>
                <a:ext cx="2391134" cy="5241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/>
              <p:nvPr/>
            </p:nvSpPr>
            <p:spPr>
              <a:xfrm>
                <a:off x="438468" y="4639173"/>
                <a:ext cx="425308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DO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E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s-DO" sz="36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DB962B-79DE-E582-C54D-04F0C0561E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8" y="4639173"/>
                <a:ext cx="4253087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𝟏𝟓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78" y="5466778"/>
                <a:ext cx="8469158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uadroTexto 18">
            <a:extLst>
              <a:ext uri="{FF2B5EF4-FFF2-40B4-BE49-F238E27FC236}">
                <a16:creationId xmlns:a16="http://schemas.microsoft.com/office/drawing/2014/main" id="{AACA8C11-F1DD-8CEF-CE2A-94F59C0E9AD3}"/>
              </a:ext>
            </a:extLst>
          </p:cNvPr>
          <p:cNvSpPr txBox="1"/>
          <p:nvPr/>
        </p:nvSpPr>
        <p:spPr>
          <a:xfrm>
            <a:off x="5876944" y="4512671"/>
            <a:ext cx="61084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El producto de los medios es igual </a:t>
            </a:r>
          </a:p>
          <a:p>
            <a:r>
              <a:rPr lang="es-ES" sz="2800" dirty="0"/>
              <a:t>al producto de los extremos</a:t>
            </a:r>
            <a:endParaRPr lang="en-US" sz="2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DC7D852-240D-334B-C3F6-D7CD603C5359}"/>
              </a:ext>
            </a:extLst>
          </p:cNvPr>
          <p:cNvSpPr txBox="1"/>
          <p:nvPr/>
        </p:nvSpPr>
        <p:spPr>
          <a:xfrm>
            <a:off x="0" y="6214011"/>
            <a:ext cx="11947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no podemos cambiar la situación a la que nos enfrentamos, el reto consiste en cambiarnos a nosotros (Victor Frankl)</a:t>
            </a:r>
            <a:endParaRPr lang="en-U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6AC496D-4595-9EEF-17DE-FFC767E32D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1884" y="2045696"/>
            <a:ext cx="34099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7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5" grpId="0"/>
      <p:bldP spid="16" grpId="0"/>
      <p:bldP spid="17" grpId="0"/>
      <p:bldP spid="2" grpId="0"/>
      <p:bldP spid="3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78">
            <a:extLst>
              <a:ext uri="{FF2B5EF4-FFF2-40B4-BE49-F238E27FC236}">
                <a16:creationId xmlns:a16="http://schemas.microsoft.com/office/drawing/2014/main" id="{5996ABDA-E46D-A920-11ED-329EFAAE3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283" y="58634"/>
            <a:ext cx="3107177" cy="212041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/>
              <p:nvPr/>
            </p:nvSpPr>
            <p:spPr>
              <a:xfrm>
                <a:off x="3339330" y="234053"/>
                <a:ext cx="321026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B0A5414-9E56-5900-1F4D-CEA2B1B98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330" y="234053"/>
                <a:ext cx="3210260" cy="10257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/>
              <p:nvPr/>
            </p:nvSpPr>
            <p:spPr>
              <a:xfrm>
                <a:off x="3227404" y="1667697"/>
                <a:ext cx="84691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es-ES" sz="32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</m:d>
                    <m:r>
                      <a:rPr lang="es-DO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  <m:r>
                      <a:rPr lang="es-ES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×</m:t>
                    </m:r>
                    <m:d>
                      <m:dPr>
                        <m:ctrlPr>
                          <a:rPr lang="es-ES" sz="32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3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𝟏𝟓</m:t>
                        </m:r>
                      </m:e>
                    </m:d>
                  </m:oMath>
                </a14:m>
                <a:r>
                  <a:rPr lang="en-US" sz="3200" b="1" dirty="0"/>
                  <a:t> 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B0DF22F0-AD07-8864-7C7F-67C757782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7404" y="1667697"/>
                <a:ext cx="846915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Imagen 20">
            <a:extLst>
              <a:ext uri="{FF2B5EF4-FFF2-40B4-BE49-F238E27FC236}">
                <a16:creationId xmlns:a16="http://schemas.microsoft.com/office/drawing/2014/main" id="{E7CC9681-B611-9F21-D756-3FFBFBCFC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3038" y="0"/>
            <a:ext cx="3449370" cy="25013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FB6747F-E5E1-3BDB-D07E-5387B2250C81}"/>
                  </a:ext>
                </a:extLst>
              </p:cNvPr>
              <p:cNvSpPr txBox="1"/>
              <p:nvPr/>
            </p:nvSpPr>
            <p:spPr>
              <a:xfrm>
                <a:off x="559155" y="2536005"/>
                <a:ext cx="330518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𝟓𝟎</m:t>
                      </m:r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𝟒𝟓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𝟑𝟎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FB6747F-E5E1-3BDB-D07E-5387B2250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55" y="2536005"/>
                <a:ext cx="330518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8C3FA400-4EB0-9256-BB0E-03703BBF7B2B}"/>
                  </a:ext>
                </a:extLst>
              </p:cNvPr>
              <p:cNvSpPr txBox="1"/>
              <p:nvPr/>
            </p:nvSpPr>
            <p:spPr>
              <a:xfrm>
                <a:off x="4240280" y="2453505"/>
                <a:ext cx="610564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𝟓𝟎</m:t>
                      </m:r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2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s-ES" sz="32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𝟒𝟓</m:t>
                      </m:r>
                      <m:r>
                        <a:rPr lang="es-ES" sz="32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𝟒𝟓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𝟑𝟎</m:t>
                      </m:r>
                      <m:r>
                        <a:rPr lang="es-E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s-E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𝟒𝟓</m:t>
                      </m:r>
                      <m:r>
                        <a:rPr lang="es-E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8C3FA400-4EB0-9256-BB0E-03703BBF7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280" y="2453505"/>
                <a:ext cx="610564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86D99DE6-A520-8CF8-6FFD-3943691C83DA}"/>
                  </a:ext>
                </a:extLst>
              </p:cNvPr>
              <p:cNvSpPr txBox="1"/>
              <p:nvPr/>
            </p:nvSpPr>
            <p:spPr>
              <a:xfrm>
                <a:off x="942228" y="3189040"/>
                <a:ext cx="193588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es-ES" sz="32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𝟑𝟎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86D99DE6-A520-8CF8-6FFD-3943691C8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228" y="3189040"/>
                <a:ext cx="1935883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ángulo 14">
                <a:extLst>
                  <a:ext uri="{FF2B5EF4-FFF2-40B4-BE49-F238E27FC236}">
                    <a16:creationId xmlns:a16="http://schemas.microsoft.com/office/drawing/2014/main" id="{224E803C-4D42-7F75-554C-F5E38D18C064}"/>
                  </a:ext>
                </a:extLst>
              </p:cNvPr>
              <p:cNvSpPr/>
              <p:nvPr/>
            </p:nvSpPr>
            <p:spPr>
              <a:xfrm>
                <a:off x="5127601" y="3068300"/>
                <a:ext cx="2210477" cy="126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4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4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4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s-E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s-ES" sz="4000" b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4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4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DO" sz="4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s-E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s-ES" sz="4000" b="1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8" name="Rectángulo 14">
                <a:extLst>
                  <a:ext uri="{FF2B5EF4-FFF2-40B4-BE49-F238E27FC236}">
                    <a16:creationId xmlns:a16="http://schemas.microsoft.com/office/drawing/2014/main" id="{224E803C-4D42-7F75-554C-F5E38D18C0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601" y="3068300"/>
                <a:ext cx="2210477" cy="12613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2">
            <a:extLst>
              <a:ext uri="{FF2B5EF4-FFF2-40B4-BE49-F238E27FC236}">
                <a16:creationId xmlns:a16="http://schemas.microsoft.com/office/drawing/2014/main" id="{E7C434A8-9BD0-B3EC-6C85-0494B68C6197}"/>
              </a:ext>
            </a:extLst>
          </p:cNvPr>
          <p:cNvSpPr/>
          <p:nvPr/>
        </p:nvSpPr>
        <p:spPr>
          <a:xfrm>
            <a:off x="2770970" y="3068300"/>
            <a:ext cx="22995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DO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Dividimos entre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ángulo 15">
                <a:extLst>
                  <a:ext uri="{FF2B5EF4-FFF2-40B4-BE49-F238E27FC236}">
                    <a16:creationId xmlns:a16="http://schemas.microsoft.com/office/drawing/2014/main" id="{BCCA1CAD-5E2D-D5BF-BD75-CFB81565CB46}"/>
                  </a:ext>
                </a:extLst>
              </p:cNvPr>
              <p:cNvSpPr/>
              <p:nvPr/>
            </p:nvSpPr>
            <p:spPr>
              <a:xfrm>
                <a:off x="9824879" y="3303205"/>
                <a:ext cx="1583703" cy="707886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s-DO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E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2" name="Rectángulo 15">
                <a:extLst>
                  <a:ext uri="{FF2B5EF4-FFF2-40B4-BE49-F238E27FC236}">
                    <a16:creationId xmlns:a16="http://schemas.microsoft.com/office/drawing/2014/main" id="{BCCA1CAD-5E2D-D5BF-BD75-CFB81565CB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879" y="3303205"/>
                <a:ext cx="1583703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3D2E050E-E1B0-27D4-764B-D70C33EDEBE9}"/>
                  </a:ext>
                </a:extLst>
              </p:cNvPr>
              <p:cNvSpPr txBox="1"/>
              <p:nvPr/>
            </p:nvSpPr>
            <p:spPr>
              <a:xfrm>
                <a:off x="7897751" y="3245752"/>
                <a:ext cx="1750573" cy="889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s-DO" sz="36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kumimoji="0" lang="es-DO" sz="36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0" lang="es-ES" sz="3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s-ES" sz="3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kumimoji="0" lang="es-DO" sz="3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kumimoji="0" lang="es-ES" sz="3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s-DO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kumimoji="0" lang="es-E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3D2E050E-E1B0-27D4-764B-D70C33EDE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751" y="3245752"/>
                <a:ext cx="1750573" cy="8899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E3F74A6E-967C-9F6B-982C-ED5369D0F85D}"/>
                  </a:ext>
                </a:extLst>
              </p:cNvPr>
              <p:cNvSpPr txBox="1"/>
              <p:nvPr/>
            </p:nvSpPr>
            <p:spPr>
              <a:xfrm>
                <a:off x="3056056" y="4392370"/>
                <a:ext cx="4028907" cy="11473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d>
                            <m:dPr>
                              <m:ctrlPr>
                                <a:rPr lang="es-ES" sz="3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3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d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s-E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E3F74A6E-967C-9F6B-982C-ED5369D0F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056" y="4392370"/>
                <a:ext cx="4028907" cy="114730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5D010F6B-D514-4046-618D-C32E50761463}"/>
                  </a:ext>
                </a:extLst>
              </p:cNvPr>
              <p:cNvSpPr txBox="1"/>
              <p:nvPr/>
            </p:nvSpPr>
            <p:spPr>
              <a:xfrm>
                <a:off x="768522" y="4392370"/>
                <a:ext cx="2092389" cy="1006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s-E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den>
                      </m:f>
                      <m:r>
                        <a:rPr lang="en-US" sz="28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𝑫𝑬</m:t>
                              </m:r>
                            </m:e>
                          </m:acc>
                        </m:num>
                        <m:den>
                          <m:r>
                            <a:rPr lang="en-US" sz="28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𝑬𝑪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5D010F6B-D514-4046-618D-C32E50761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22" y="4392370"/>
                <a:ext cx="2092389" cy="100604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38DD654F-4EC4-11E4-F8E8-C6FFC9781079}"/>
                  </a:ext>
                </a:extLst>
              </p:cNvPr>
              <p:cNvSpPr txBox="1"/>
              <p:nvPr/>
            </p:nvSpPr>
            <p:spPr>
              <a:xfrm>
                <a:off x="7444926" y="4329607"/>
                <a:ext cx="3963655" cy="101752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𝒄𝒎𝒔</m:t>
                          </m:r>
                        </m:num>
                        <m:den>
                          <m:r>
                            <a:rPr lang="en-US" sz="32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  <m:r>
                            <a:rPr lang="es-ES" sz="3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𝐜𝐦𝐬</m:t>
                          </m:r>
                        </m:den>
                      </m:f>
                      <m:r>
                        <a:rPr lang="en-US" sz="32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𝒄𝒎𝒔</m:t>
                          </m:r>
                        </m:num>
                        <m:den>
                          <m:r>
                            <a:rPr lang="en-US" sz="32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b="1" i="1" smtClean="0">
                              <a:latin typeface="Cambria Math" panose="02040503050406030204" pitchFamily="18" charset="0"/>
                            </a:rPr>
                            <m:t>𝒄𝒎𝒔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38DD654F-4EC4-11E4-F8E8-C6FFC9781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926" y="4329607"/>
                <a:ext cx="3963655" cy="101752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adroTexto 4">
            <a:extLst>
              <a:ext uri="{FF2B5EF4-FFF2-40B4-BE49-F238E27FC236}">
                <a16:creationId xmlns:a16="http://schemas.microsoft.com/office/drawing/2014/main" id="{8C02A989-98FD-4B2C-6CA3-A922E227CE16}"/>
              </a:ext>
            </a:extLst>
          </p:cNvPr>
          <p:cNvSpPr txBox="1"/>
          <p:nvPr/>
        </p:nvSpPr>
        <p:spPr>
          <a:xfrm>
            <a:off x="361772" y="5965726"/>
            <a:ext cx="10251263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solidFill>
                  <a:srgbClr val="0001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“La persona orgullosa es una persona de poca oración” — Wayne Mack.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D2631C6-0EFA-4ACD-206D-8DC1B1FC275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18624" y="53205"/>
            <a:ext cx="32766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6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13" grpId="0"/>
      <p:bldP spid="14" grpId="0"/>
      <p:bldP spid="18" grpId="0"/>
      <p:bldP spid="20" grpId="0"/>
      <p:bldP spid="22" grpId="0" animBg="1"/>
      <p:bldP spid="23" grpId="0"/>
      <p:bldP spid="24" grpId="0"/>
      <p:bldP spid="25" grpId="0"/>
      <p:bldP spid="26" grpId="0" animBg="1"/>
    </p:bldLst>
  </p:timing>
</p:sld>
</file>

<file path=ppt/theme/theme1.xml><?xml version="1.0" encoding="utf-8"?>
<a:theme xmlns:a="http://schemas.openxmlformats.org/drawingml/2006/main" name="Ediciones Zorrilla Plantilla F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iciones Zorrilla Plantilla Final" id="{03DE2CCF-CDF3-8C4D-A214-BA41934D0019}" vid="{565915D5-3EFA-BE41-A118-752A9A8786E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Ediciones Zorrilla Plantilla Final</Template>
  <TotalTime>832</TotalTime>
  <Words>648</Words>
  <Application>Microsoft Office PowerPoint</Application>
  <PresentationFormat>Panorámica</PresentationFormat>
  <Paragraphs>76</Paragraphs>
  <Slides>6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Arial</vt:lpstr>
      <vt:lpstr>Arial</vt:lpstr>
      <vt:lpstr>Arial Rounded MT Bold</vt:lpstr>
      <vt:lpstr>Arial Rounded MT Std</vt:lpstr>
      <vt:lpstr>Calibri</vt:lpstr>
      <vt:lpstr>Cambria Math</vt:lpstr>
      <vt:lpstr>Times New Roman</vt:lpstr>
      <vt:lpstr>Ediciones Zorrilla Plantilla Final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ZORRILLA MARTINEZ, KEYLA MAGDALENA</dc:creator>
  <cp:lastModifiedBy>Genaro Zorrilla</cp:lastModifiedBy>
  <cp:revision>45</cp:revision>
  <dcterms:created xsi:type="dcterms:W3CDTF">2020-09-07T00:55:24Z</dcterms:created>
  <dcterms:modified xsi:type="dcterms:W3CDTF">2024-02-06T18:40:02Z</dcterms:modified>
</cp:coreProperties>
</file>