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76" r:id="rId3"/>
    <p:sldId id="277" r:id="rId4"/>
    <p:sldId id="278" r:id="rId5"/>
    <p:sldId id="285" r:id="rId6"/>
    <p:sldId id="280" r:id="rId7"/>
    <p:sldId id="283" r:id="rId8"/>
    <p:sldId id="284" r:id="rId9"/>
    <p:sldId id="286" r:id="rId10"/>
  </p:sldIdLst>
  <p:sldSz cx="12192000" cy="6858000"/>
  <p:notesSz cx="6858000" cy="9144000"/>
  <p:defaultTextStyle>
    <a:defPPr>
      <a:defRPr lang="es-D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129" autoAdjust="0"/>
    <p:restoredTop sz="94249" autoAdjust="0"/>
  </p:normalViewPr>
  <p:slideViewPr>
    <p:cSldViewPr snapToGrid="0" snapToObjects="1">
      <p:cViewPr varScale="1">
        <p:scale>
          <a:sx n="64" d="100"/>
          <a:sy n="64" d="100"/>
        </p:scale>
        <p:origin x="22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3E5AE2-75CE-4850-ACC3-E2212CA6B585}" type="datetimeFigureOut">
              <a:rPr lang="en-US" smtClean="0"/>
              <a:t>2/6/2024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BECBF2-2D64-42B1-A0C1-9F796E89E22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5382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BECBF2-2D64-42B1-A0C1-9F796E89E22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4134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BECBF2-2D64-42B1-A0C1-9F796E89E22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5624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BECBF2-2D64-42B1-A0C1-9F796E89E22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0991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BECBF2-2D64-42B1-A0C1-9F796E89E22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077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BECBF2-2D64-42B1-A0C1-9F796E89E22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9466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BECBF2-2D64-42B1-A0C1-9F796E89E22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9982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2</a:t>
            </a:r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BECBF2-2D64-42B1-A0C1-9F796E89E22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6343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BECBF2-2D64-42B1-A0C1-9F796E89E22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5534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número de diapositiva 5">
            <a:extLst>
              <a:ext uri="{FF2B5EF4-FFF2-40B4-BE49-F238E27FC236}">
                <a16:creationId xmlns:a16="http://schemas.microsoft.com/office/drawing/2014/main" id="{85128CAD-04A7-FB44-A133-84B4FE8523D4}"/>
              </a:ext>
            </a:extLst>
          </p:cNvPr>
          <p:cNvSpPr txBox="1">
            <a:spLocks/>
          </p:cNvSpPr>
          <p:nvPr/>
        </p:nvSpPr>
        <p:spPr>
          <a:xfrm>
            <a:off x="11358880" y="6376228"/>
            <a:ext cx="833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DO"/>
            </a:defPPr>
            <a:lvl1pPr marL="0" algn="ctr" defTabSz="914400" rtl="0" eaLnBrk="1" latinLnBrk="0" hangingPunct="1">
              <a:defRPr sz="2000" b="1" kern="1200">
                <a:solidFill>
                  <a:schemeClr val="bg1"/>
                </a:solidFill>
                <a:latin typeface="Arial Rounded MT Bold" panose="020F070403050403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6F5FB34-94C0-114B-8369-C18EEB779F86}" type="slidenum">
              <a:rPr lang="es-DO" smtClean="0"/>
              <a:pPr/>
              <a:t>‹Nº›</a:t>
            </a:fld>
            <a:endParaRPr lang="es-DO" dirty="0"/>
          </a:p>
        </p:txBody>
      </p:sp>
    </p:spTree>
    <p:extLst>
      <p:ext uri="{BB962C8B-B14F-4D97-AF65-F5344CB8AC3E}">
        <p14:creationId xmlns:p14="http://schemas.microsoft.com/office/powerpoint/2010/main" val="3835548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19A1666-5E97-0E4F-9C13-CC0358FB2F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D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DA7449F-BEE2-3A43-BE1A-DA62D9373F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/>
              <a:t>Haga clic para modificar los estilos de texto del patrón
Segundo nivel
Tercer nivel
Cuarto nivel
Quinto nivel</a:t>
            </a:r>
            <a:endParaRPr lang="es-D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A8263E8-4E1A-CE4C-9E47-9DBF5126E2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6350"/>
            <a:ext cx="833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00" b="1">
                <a:solidFill>
                  <a:schemeClr val="bg1"/>
                </a:solidFill>
                <a:latin typeface="Arial Rounded MT Bold" panose="020F0704030504030204" pitchFamily="34" charset="77"/>
              </a:defRPr>
            </a:lvl1pPr>
          </a:lstStyle>
          <a:p>
            <a:fld id="{46F5FB34-94C0-114B-8369-C18EEB779F86}" type="slidenum">
              <a:rPr lang="es-DO" smtClean="0"/>
              <a:pPr/>
              <a:t>‹Nº›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4065290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 Rounded MT Bold" panose="020F0704030504030204" pitchFamily="34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 Rounded MT Std" panose="020F05020201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D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5.png"/><Relationship Id="rId10" Type="http://schemas.openxmlformats.org/officeDocument/2006/relationships/image" Target="../media/image30.png"/><Relationship Id="rId4" Type="http://schemas.openxmlformats.org/officeDocument/2006/relationships/image" Target="../media/image4.png"/><Relationship Id="rId9" Type="http://schemas.openxmlformats.org/officeDocument/2006/relationships/image" Target="../media/image2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4.png"/><Relationship Id="rId7" Type="http://schemas.openxmlformats.org/officeDocument/2006/relationships/image" Target="../media/image36.png"/><Relationship Id="rId12" Type="http://schemas.openxmlformats.org/officeDocument/2006/relationships/image" Target="../media/image4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6.png"/><Relationship Id="rId10" Type="http://schemas.openxmlformats.org/officeDocument/2006/relationships/image" Target="../media/image39.png"/><Relationship Id="rId4" Type="http://schemas.openxmlformats.org/officeDocument/2006/relationships/image" Target="../media/image34.png"/><Relationship Id="rId9" Type="http://schemas.openxmlformats.org/officeDocument/2006/relationships/image" Target="../media/image3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49.png"/><Relationship Id="rId3" Type="http://schemas.openxmlformats.org/officeDocument/2006/relationships/image" Target="../media/image4.png"/><Relationship Id="rId7" Type="http://schemas.openxmlformats.org/officeDocument/2006/relationships/image" Target="../media/image44.png"/><Relationship Id="rId12" Type="http://schemas.openxmlformats.org/officeDocument/2006/relationships/image" Target="../media/image7.png"/><Relationship Id="rId17" Type="http://schemas.openxmlformats.org/officeDocument/2006/relationships/image" Target="../media/image53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5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11" Type="http://schemas.openxmlformats.org/officeDocument/2006/relationships/image" Target="../media/image45.png"/><Relationship Id="rId5" Type="http://schemas.openxmlformats.org/officeDocument/2006/relationships/image" Target="../media/image42.png"/><Relationship Id="rId15" Type="http://schemas.openxmlformats.org/officeDocument/2006/relationships/image" Target="../media/image51.png"/><Relationship Id="rId10" Type="http://schemas.openxmlformats.org/officeDocument/2006/relationships/image" Target="../media/image47.png"/><Relationship Id="rId4" Type="http://schemas.openxmlformats.org/officeDocument/2006/relationships/image" Target="../media/image6.png"/><Relationship Id="rId9" Type="http://schemas.openxmlformats.org/officeDocument/2006/relationships/image" Target="../media/image610.png"/><Relationship Id="rId14" Type="http://schemas.openxmlformats.org/officeDocument/2006/relationships/image" Target="../media/image5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3" Type="http://schemas.openxmlformats.org/officeDocument/2006/relationships/image" Target="../media/image4.png"/><Relationship Id="rId21" Type="http://schemas.openxmlformats.org/officeDocument/2006/relationships/image" Target="../media/image23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5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18.png"/><Relationship Id="rId20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24" Type="http://schemas.openxmlformats.org/officeDocument/2006/relationships/image" Target="../media/image54.png"/><Relationship Id="rId5" Type="http://schemas.openxmlformats.org/officeDocument/2006/relationships/image" Target="../media/image710.png"/><Relationship Id="rId15" Type="http://schemas.openxmlformats.org/officeDocument/2006/relationships/image" Target="../media/image17.png"/><Relationship Id="rId23" Type="http://schemas.openxmlformats.org/officeDocument/2006/relationships/image" Target="../media/image48.png"/><Relationship Id="rId10" Type="http://schemas.openxmlformats.org/officeDocument/2006/relationships/image" Target="../media/image12.png"/><Relationship Id="rId19" Type="http://schemas.openxmlformats.org/officeDocument/2006/relationships/image" Target="../media/image21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Relationship Id="rId22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13" Type="http://schemas.openxmlformats.org/officeDocument/2006/relationships/image" Target="../media/image55.png"/><Relationship Id="rId3" Type="http://schemas.openxmlformats.org/officeDocument/2006/relationships/image" Target="../media/image46.png"/><Relationship Id="rId7" Type="http://schemas.openxmlformats.org/officeDocument/2006/relationships/image" Target="../media/image56.png"/><Relationship Id="rId12" Type="http://schemas.openxmlformats.org/officeDocument/2006/relationships/image" Target="../media/image6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0.png"/><Relationship Id="rId11" Type="http://schemas.openxmlformats.org/officeDocument/2006/relationships/image" Target="../media/image60.png"/><Relationship Id="rId5" Type="http://schemas.openxmlformats.org/officeDocument/2006/relationships/image" Target="../media/image5.png"/><Relationship Id="rId10" Type="http://schemas.openxmlformats.org/officeDocument/2006/relationships/image" Target="../media/image59.png"/><Relationship Id="rId4" Type="http://schemas.openxmlformats.org/officeDocument/2006/relationships/image" Target="../media/image4.png"/><Relationship Id="rId9" Type="http://schemas.openxmlformats.org/officeDocument/2006/relationships/image" Target="../media/image5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4.png"/><Relationship Id="rId7" Type="http://schemas.openxmlformats.org/officeDocument/2006/relationships/image" Target="../media/image65.png"/><Relationship Id="rId12" Type="http://schemas.openxmlformats.org/officeDocument/2006/relationships/image" Target="../media/image7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4.png"/><Relationship Id="rId11" Type="http://schemas.openxmlformats.org/officeDocument/2006/relationships/image" Target="../media/image69.png"/><Relationship Id="rId5" Type="http://schemas.openxmlformats.org/officeDocument/2006/relationships/image" Target="../media/image55.png"/><Relationship Id="rId10" Type="http://schemas.openxmlformats.org/officeDocument/2006/relationships/image" Target="../media/image68.png"/><Relationship Id="rId4" Type="http://schemas.openxmlformats.org/officeDocument/2006/relationships/image" Target="../media/image63.png"/><Relationship Id="rId9" Type="http://schemas.openxmlformats.org/officeDocument/2006/relationships/image" Target="../media/image6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13" Type="http://schemas.openxmlformats.org/officeDocument/2006/relationships/image" Target="../media/image79.png"/><Relationship Id="rId18" Type="http://schemas.openxmlformats.org/officeDocument/2006/relationships/image" Target="../media/image84.png"/><Relationship Id="rId3" Type="http://schemas.openxmlformats.org/officeDocument/2006/relationships/image" Target="../media/image4.png"/><Relationship Id="rId7" Type="http://schemas.openxmlformats.org/officeDocument/2006/relationships/image" Target="../media/image73.png"/><Relationship Id="rId12" Type="http://schemas.openxmlformats.org/officeDocument/2006/relationships/image" Target="../media/image78.png"/><Relationship Id="rId17" Type="http://schemas.openxmlformats.org/officeDocument/2006/relationships/image" Target="../media/image62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8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2.png"/><Relationship Id="rId11" Type="http://schemas.openxmlformats.org/officeDocument/2006/relationships/image" Target="../media/image77.png"/><Relationship Id="rId5" Type="http://schemas.openxmlformats.org/officeDocument/2006/relationships/image" Target="../media/image71.png"/><Relationship Id="rId15" Type="http://schemas.openxmlformats.org/officeDocument/2006/relationships/image" Target="../media/image81.png"/><Relationship Id="rId10" Type="http://schemas.openxmlformats.org/officeDocument/2006/relationships/image" Target="../media/image76.png"/><Relationship Id="rId4" Type="http://schemas.openxmlformats.org/officeDocument/2006/relationships/image" Target="../media/image55.png"/><Relationship Id="rId9" Type="http://schemas.openxmlformats.org/officeDocument/2006/relationships/image" Target="../media/image75.png"/><Relationship Id="rId14" Type="http://schemas.openxmlformats.org/officeDocument/2006/relationships/image" Target="../media/image8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0.png"/><Relationship Id="rId13" Type="http://schemas.openxmlformats.org/officeDocument/2006/relationships/image" Target="../media/image89.png"/><Relationship Id="rId18" Type="http://schemas.openxmlformats.org/officeDocument/2006/relationships/image" Target="../media/image94.png"/><Relationship Id="rId26" Type="http://schemas.openxmlformats.org/officeDocument/2006/relationships/image" Target="../media/image101.png"/><Relationship Id="rId3" Type="http://schemas.openxmlformats.org/officeDocument/2006/relationships/image" Target="../media/image85.png"/><Relationship Id="rId21" Type="http://schemas.openxmlformats.org/officeDocument/2006/relationships/image" Target="../media/image96.png"/><Relationship Id="rId7" Type="http://schemas.openxmlformats.org/officeDocument/2006/relationships/image" Target="../media/image99.png"/><Relationship Id="rId12" Type="http://schemas.openxmlformats.org/officeDocument/2006/relationships/image" Target="../media/image88.png"/><Relationship Id="rId17" Type="http://schemas.openxmlformats.org/officeDocument/2006/relationships/image" Target="../media/image93.png"/><Relationship Id="rId25" Type="http://schemas.openxmlformats.org/officeDocument/2006/relationships/image" Target="../media/image83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92.png"/><Relationship Id="rId20" Type="http://schemas.openxmlformats.org/officeDocument/2006/relationships/image" Target="../media/image9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51.png"/><Relationship Id="rId11" Type="http://schemas.openxmlformats.org/officeDocument/2006/relationships/image" Target="../media/image87.png"/><Relationship Id="rId24" Type="http://schemas.openxmlformats.org/officeDocument/2006/relationships/image" Target="../media/image55.png"/><Relationship Id="rId15" Type="http://schemas.openxmlformats.org/officeDocument/2006/relationships/image" Target="../media/image91.png"/><Relationship Id="rId23" Type="http://schemas.openxmlformats.org/officeDocument/2006/relationships/image" Target="../media/image98.png"/><Relationship Id="rId10" Type="http://schemas.openxmlformats.org/officeDocument/2006/relationships/image" Target="../media/image86.png"/><Relationship Id="rId19" Type="http://schemas.openxmlformats.org/officeDocument/2006/relationships/image" Target="../media/image940.png"/><Relationship Id="rId9" Type="http://schemas.openxmlformats.org/officeDocument/2006/relationships/image" Target="../media/image850.png"/><Relationship Id="rId14" Type="http://schemas.openxmlformats.org/officeDocument/2006/relationships/image" Target="../media/image90.png"/><Relationship Id="rId22" Type="http://schemas.openxmlformats.org/officeDocument/2006/relationships/image" Target="../media/image9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4B80013B-FEA5-9F40-A088-BC0404B6DB28}"/>
              </a:ext>
            </a:extLst>
          </p:cNvPr>
          <p:cNvSpPr txBox="1"/>
          <p:nvPr/>
        </p:nvSpPr>
        <p:spPr>
          <a:xfrm>
            <a:off x="0" y="2399304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DO" sz="4400" dirty="0">
                <a:solidFill>
                  <a:srgbClr val="00B050"/>
                </a:solidFill>
                <a:latin typeface="Arial Rounded MT Bold" panose="020F0704030504030204" pitchFamily="34" charset="77"/>
              </a:rPr>
              <a:t>SEMEJANZA DE TRIÁNGULOS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2F3A356-B8F7-2640-B49F-1AE7C64B27A9}"/>
              </a:ext>
            </a:extLst>
          </p:cNvPr>
          <p:cNvSpPr txBox="1"/>
          <p:nvPr/>
        </p:nvSpPr>
        <p:spPr>
          <a:xfrm>
            <a:off x="0" y="3549955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DO" sz="3600" b="1" dirty="0">
                <a:solidFill>
                  <a:srgbClr val="FF0000"/>
                </a:solidFill>
                <a:latin typeface="Arial Rounded MT Std" panose="020F0502020102020204" pitchFamily="34" charset="0"/>
              </a:rPr>
              <a:t>Ejercicios y Problemas </a:t>
            </a:r>
            <a:r>
              <a:rPr lang="es-DO" sz="3600" b="1" dirty="0">
                <a:solidFill>
                  <a:srgbClr val="FF0000"/>
                </a:solidFill>
                <a:highlight>
                  <a:srgbClr val="FFFF00"/>
                </a:highlight>
                <a:latin typeface="Arial Rounded MT Std" panose="020F0502020102020204" pitchFamily="34" charset="0"/>
              </a:rPr>
              <a:t>3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5813AEE7-449B-6F4E-9ADB-8F276748DE6B}"/>
              </a:ext>
            </a:extLst>
          </p:cNvPr>
          <p:cNvSpPr/>
          <p:nvPr/>
        </p:nvSpPr>
        <p:spPr>
          <a:xfrm>
            <a:off x="2905760" y="3342640"/>
            <a:ext cx="6380480" cy="1727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477323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CuadroTexto 6">
                <a:extLst>
                  <a:ext uri="{FF2B5EF4-FFF2-40B4-BE49-F238E27FC236}">
                    <a16:creationId xmlns:a16="http://schemas.microsoft.com/office/drawing/2014/main" id="{B3BFA917-BE61-2F3E-539A-DCC4FC84DA02}"/>
                  </a:ext>
                </a:extLst>
              </p:cNvPr>
              <p:cNvSpPr txBox="1"/>
              <p:nvPr/>
            </p:nvSpPr>
            <p:spPr>
              <a:xfrm>
                <a:off x="932838" y="397119"/>
                <a:ext cx="11259161" cy="20655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s-DO" sz="3200" dirty="0">
                    <a:solidFill>
                      <a:srgbClr val="00000A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Calcule los lados si en el </a:t>
                </a:r>
                <a14:m>
                  <m:oMath xmlns:m="http://schemas.openxmlformats.org/officeDocument/2006/math">
                    <m:r>
                      <a:rPr lang="es-DO" sz="3200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∆</m:t>
                    </m:r>
                    <m:r>
                      <a:rPr lang="en-US" sz="3200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𝐴𝐵𝐶</m:t>
                    </m:r>
                    <m:r>
                      <a:rPr lang="en-US" sz="3200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 ∧</m:t>
                    </m:r>
                    <m:r>
                      <a:rPr lang="es-DO" sz="3200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  <m:r>
                      <a:rPr lang="es-DO" sz="3200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∆</m:t>
                    </m:r>
                    <m:r>
                      <a:rPr lang="es-ES" sz="3200" b="0" i="1" smtClean="0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𝐷</m:t>
                    </m:r>
                    <m:r>
                      <a:rPr lang="en-US" sz="3200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𝐸𝐶</m:t>
                    </m:r>
                  </m:oMath>
                </a14:m>
                <a:r>
                  <a:rPr lang="es-DO" sz="3200" dirty="0">
                    <a:solidFill>
                      <a:srgbClr val="00000A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son proporcionales. Sabiendo que el </a:t>
                </a:r>
                <a14:m>
                  <m:oMath xmlns:m="http://schemas.openxmlformats.org/officeDocument/2006/math">
                    <m:r>
                      <a:rPr lang="es-ES" sz="2800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∡</m:t>
                    </m:r>
                    <m:r>
                      <a:rPr lang="en-US" sz="2800" b="1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𝑨</m:t>
                    </m:r>
                    <m:r>
                      <a:rPr lang="es-ES" sz="2800" b="1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=∡</m:t>
                    </m:r>
                    <m:r>
                      <a:rPr lang="en-US" sz="2800" b="1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𝑫</m:t>
                    </m:r>
                    <m:r>
                      <a:rPr lang="es-ES" sz="2800" b="1" i="0" smtClean="0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, </m:t>
                    </m:r>
                    <m:r>
                      <a:rPr lang="es-ES" sz="2800" b="1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∡</m:t>
                    </m:r>
                    <m:r>
                      <a:rPr lang="en-US" sz="2800" b="1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𝑩</m:t>
                    </m:r>
                    <m:r>
                      <a:rPr lang="es-ES" sz="2800" b="1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=∡</m:t>
                    </m:r>
                    <m:r>
                      <a:rPr lang="en-US" sz="2800" b="1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𝑬</m:t>
                    </m:r>
                    <m:r>
                      <a:rPr lang="es-ES" sz="2800" b="1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, </m:t>
                    </m:r>
                    <m:acc>
                      <m:accPr>
                        <m:chr m:val="̅"/>
                        <m:ctrlPr>
                          <a:rPr lang="en-US" sz="2800" b="1" i="1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2800" b="1" i="1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𝑨𝑩</m:t>
                        </m:r>
                      </m:e>
                    </m:acc>
                    <m:r>
                      <a:rPr lang="es-DO" sz="2800" b="1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r>
                      <a:rPr lang="es-ES" sz="2800" b="1" i="1" smtClean="0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𝒙</m:t>
                    </m:r>
                    <m:r>
                      <a:rPr lang="es-ES" sz="2800" b="1" i="1" smtClean="0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+</m:t>
                    </m:r>
                    <m:r>
                      <a:rPr lang="es-ES" sz="2800" b="1" i="1" smtClean="0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𝟒</m:t>
                    </m:r>
                    <m:r>
                      <a:rPr lang="es-ES" sz="2800" b="1" i="1" smtClean="0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,</m:t>
                    </m:r>
                    <m:acc>
                      <m:accPr>
                        <m:chr m:val="̅"/>
                        <m:ctrlPr>
                          <a:rPr lang="en-US" sz="2800" b="1" i="1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2800" b="1" i="1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𝑩𝑪</m:t>
                        </m:r>
                      </m:e>
                    </m:acc>
                    <m:r>
                      <a:rPr lang="es-DO" sz="2800" b="1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r>
                      <a:rPr lang="es-ES" sz="2800" b="1" i="1" smtClean="0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𝒙</m:t>
                    </m:r>
                    <m:r>
                      <a:rPr lang="es-ES" sz="2800" b="1" i="1" smtClean="0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+</m:t>
                    </m:r>
                    <m:r>
                      <a:rPr lang="es-ES" sz="2800" b="1" i="1" smtClean="0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𝟏𝟎</m:t>
                    </m:r>
                    <m:r>
                      <a:rPr lang="es-ES" sz="2800" b="1" i="1" smtClean="0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, </m:t>
                    </m:r>
                  </m:oMath>
                </a14:m>
                <a:endParaRPr lang="es-ES" sz="2800" b="1" i="1" dirty="0">
                  <a:solidFill>
                    <a:srgbClr val="00000A"/>
                  </a:solidFill>
                  <a:effectLst/>
                  <a:latin typeface="Cambria Math" panose="02040503050406030204" pitchFamily="18" charset="0"/>
                  <a:ea typeface="Times New Roman" panose="02020603050405020304" pitchFamily="18" charset="0"/>
                </a:endParaRPr>
              </a:p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800" b="1" i="1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2800" b="1" i="1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𝑫𝑬</m:t>
                        </m:r>
                      </m:e>
                    </m:acc>
                    <m:r>
                      <a:rPr lang="es-DO" sz="2800" b="1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r>
                      <a:rPr lang="es-DO" sz="2800" b="1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𝒙</m:t>
                    </m:r>
                    <m:r>
                      <a:rPr lang="es-ES" sz="2800" b="1" i="1" smtClean="0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+</m:t>
                    </m:r>
                    <m:r>
                      <a:rPr lang="es-ES" sz="2800" b="1" i="1" smtClean="0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𝟏</m:t>
                    </m:r>
                    <m:r>
                      <a:rPr lang="es-DO" sz="2800" b="1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,</m:t>
                    </m:r>
                    <m:r>
                      <a:rPr lang="es-ES" sz="2800" b="1" i="1" smtClean="0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  <m:r>
                      <a:rPr lang="es-DO" sz="2800" b="1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  <m:acc>
                      <m:accPr>
                        <m:chr m:val="̅"/>
                        <m:ctrlPr>
                          <a:rPr lang="en-US" sz="2800" b="1" i="1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2800" b="1" i="1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𝑬𝑪</m:t>
                        </m:r>
                      </m:e>
                    </m:acc>
                    <m:r>
                      <a:rPr lang="es-DO" sz="2800" b="1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r>
                      <a:rPr lang="es-ES" sz="2800" b="1" i="1" smtClean="0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𝟏𝟎</m:t>
                    </m:r>
                  </m:oMath>
                </a14:m>
                <a:r>
                  <a:rPr lang="es-DO" sz="3200" b="1" dirty="0">
                    <a:solidFill>
                      <a:srgbClr val="00000A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  </a:t>
                </a:r>
                <a:r>
                  <a:rPr lang="es-DO" sz="3200" dirty="0">
                    <a:solidFill>
                      <a:srgbClr val="00000A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Determine las longitudes de los segmentos </a:t>
                </a:r>
                <a14:m>
                  <m:oMath xmlns:m="http://schemas.openxmlformats.org/officeDocument/2006/math">
                    <m:r>
                      <a:rPr lang="es-DO" sz="3200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s-DO" sz="3200" dirty="0">
                    <a:solidFill>
                      <a:srgbClr val="00000A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3200" i="1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s-ES" sz="3200" b="0" i="1" smtClean="0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𝐴</m:t>
                        </m:r>
                        <m:r>
                          <a:rPr lang="en-US" sz="3200" i="1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𝐵</m:t>
                        </m:r>
                      </m:e>
                    </m:acc>
                    <m:r>
                      <a:rPr lang="es-DO" sz="3200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, </m:t>
                    </m:r>
                    <m:acc>
                      <m:accPr>
                        <m:chr m:val="̅"/>
                        <m:ctrlPr>
                          <a:rPr lang="en-US" sz="3200" i="1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s-ES" sz="3200" b="0" i="1" smtClean="0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𝐵</m:t>
                        </m:r>
                        <m:r>
                          <a:rPr lang="en-US" sz="3200" i="1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𝐶</m:t>
                        </m:r>
                      </m:e>
                    </m:acc>
                    <m:r>
                      <a:rPr lang="en-US" sz="3200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  <m:r>
                      <a:rPr lang="es-DO" sz="3200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𝑦</m:t>
                    </m:r>
                    <m:r>
                      <a:rPr lang="es-DO" sz="3200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  <m:acc>
                      <m:accPr>
                        <m:chr m:val="̅"/>
                        <m:ctrlPr>
                          <a:rPr lang="en-US" sz="3200" i="1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s-DO" sz="3200" i="1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𝐷𝐸</m:t>
                        </m:r>
                      </m:e>
                    </m:acc>
                  </m:oMath>
                </a14:m>
                <a:endParaRPr lang="en-US" sz="3200" dirty="0">
                  <a:solidFill>
                    <a:srgbClr val="00000A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CuadroTexto 6">
                <a:extLst>
                  <a:ext uri="{FF2B5EF4-FFF2-40B4-BE49-F238E27FC236}">
                    <a16:creationId xmlns:a16="http://schemas.microsoft.com/office/drawing/2014/main" id="{B3BFA917-BE61-2F3E-539A-DCC4FC84DA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2838" y="397119"/>
                <a:ext cx="11259161" cy="2065565"/>
              </a:xfrm>
              <a:prstGeom prst="rect">
                <a:avLst/>
              </a:prstGeom>
              <a:blipFill>
                <a:blip r:embed="rId3"/>
                <a:stretch>
                  <a:fillRect l="-1354" t="-41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478">
            <a:extLst>
              <a:ext uri="{FF2B5EF4-FFF2-40B4-BE49-F238E27FC236}">
                <a16:creationId xmlns:a16="http://schemas.microsoft.com/office/drawing/2014/main" id="{5996ABDA-E46D-A920-11ED-329EFAAE38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4657" y="2179050"/>
            <a:ext cx="3107177" cy="2120416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CuadroTexto 8">
                <a:extLst>
                  <a:ext uri="{FF2B5EF4-FFF2-40B4-BE49-F238E27FC236}">
                    <a16:creationId xmlns:a16="http://schemas.microsoft.com/office/drawing/2014/main" id="{8AE8DF1F-D4F7-6441-3869-5EEF36CED816}"/>
                  </a:ext>
                </a:extLst>
              </p:cNvPr>
              <p:cNvSpPr txBox="1"/>
              <p:nvPr/>
            </p:nvSpPr>
            <p:spPr>
              <a:xfrm>
                <a:off x="790093" y="2736235"/>
                <a:ext cx="2092389" cy="100604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1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>
                              <a:latin typeface="Cambria Math" panose="02040503050406030204" pitchFamily="18" charset="0"/>
                            </a:rPr>
                            <m:t> </m:t>
                          </m:r>
                          <m:acc>
                            <m:accPr>
                              <m:chr m:val="̅"/>
                              <m:ctrlPr>
                                <a:rPr lang="en-US" sz="2800" b="1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800" b="1" i="1" smtClean="0">
                                  <a:latin typeface="Cambria Math" panose="02040503050406030204" pitchFamily="18" charset="0"/>
                                </a:rPr>
                                <m:t>𝑨</m:t>
                              </m:r>
                              <m:r>
                                <a:rPr lang="es-ES" sz="2800" b="1" i="1" smtClean="0">
                                  <a:latin typeface="Cambria Math" panose="02040503050406030204" pitchFamily="18" charset="0"/>
                                </a:rPr>
                                <m:t>𝑩</m:t>
                              </m:r>
                            </m:e>
                          </m:acc>
                        </m:num>
                        <m:den>
                          <m:r>
                            <a:rPr lang="en-US" sz="2800" b="1" i="0">
                              <a:latin typeface="Cambria Math" panose="02040503050406030204" pitchFamily="18" charset="0"/>
                            </a:rPr>
                            <m:t> </m:t>
                          </m:r>
                          <m:acc>
                            <m:accPr>
                              <m:chr m:val="̅"/>
                              <m:ctrlPr>
                                <a:rPr lang="en-US" sz="2800" b="1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800" b="1" i="1">
                                  <a:latin typeface="Cambria Math" panose="02040503050406030204" pitchFamily="18" charset="0"/>
                                </a:rPr>
                                <m:t>𝑩</m:t>
                              </m:r>
                              <m:r>
                                <a:rPr lang="es-ES" sz="2800" b="1" i="1" smtClean="0">
                                  <a:latin typeface="Cambria Math" panose="02040503050406030204" pitchFamily="18" charset="0"/>
                                </a:rPr>
                                <m:t>𝑪</m:t>
                              </m:r>
                            </m:e>
                          </m:acc>
                        </m:den>
                      </m:f>
                      <m:r>
                        <a:rPr lang="en-US" sz="2800" b="1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acc>
                            <m:accPr>
                              <m:chr m:val="̅"/>
                              <m:ctrlPr>
                                <a:rPr lang="en-US" sz="2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sz="2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𝑫𝑬</m:t>
                              </m:r>
                            </m:e>
                          </m:acc>
                        </m:num>
                        <m:den>
                          <m:r>
                            <a:rPr lang="en-US" sz="2800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acc>
                            <m:accPr>
                              <m:chr m:val="̅"/>
                              <m:ctrlPr>
                                <a:rPr lang="en-US" sz="2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sz="2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𝑬𝑪</m:t>
                              </m:r>
                            </m:e>
                          </m:acc>
                        </m:den>
                      </m:f>
                    </m:oMath>
                  </m:oMathPara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9" name="CuadroTexto 8">
                <a:extLst>
                  <a:ext uri="{FF2B5EF4-FFF2-40B4-BE49-F238E27FC236}">
                    <a16:creationId xmlns:a16="http://schemas.microsoft.com/office/drawing/2014/main" id="{8AE8DF1F-D4F7-6441-3869-5EEF36CED8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093" y="2736235"/>
                <a:ext cx="2092389" cy="100604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uadroTexto 9">
                <a:extLst>
                  <a:ext uri="{FF2B5EF4-FFF2-40B4-BE49-F238E27FC236}">
                    <a16:creationId xmlns:a16="http://schemas.microsoft.com/office/drawing/2014/main" id="{9B0A5414-9E56-5900-1F4D-CEA2B1B98918}"/>
                  </a:ext>
                </a:extLst>
              </p:cNvPr>
              <p:cNvSpPr txBox="1"/>
              <p:nvPr/>
            </p:nvSpPr>
            <p:spPr>
              <a:xfrm>
                <a:off x="4102655" y="3545950"/>
                <a:ext cx="3210260" cy="102393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s-E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s-E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en-US" sz="3200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s-E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s-E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den>
                      </m:f>
                      <m:r>
                        <a:rPr lang="en-US" sz="3200" b="1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200" b="1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1" i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32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s-ES" sz="3200" b="1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s-ES" sz="32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3200" b="1" i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3200" b="1" i="1" smtClean="0">
                              <a:latin typeface="Cambria Math" panose="02040503050406030204" pitchFamily="18" charset="0"/>
                            </a:rPr>
                            <m:t>𝟏𝟎</m:t>
                          </m:r>
                        </m:den>
                      </m:f>
                    </m:oMath>
                  </m:oMathPara>
                </a14:m>
                <a:endParaRPr lang="en-US" sz="3200" b="1" dirty="0"/>
              </a:p>
            </p:txBody>
          </p:sp>
        </mc:Choice>
        <mc:Fallback xmlns="">
          <p:sp>
            <p:nvSpPr>
              <p:cNvPr id="10" name="CuadroTexto 9">
                <a:extLst>
                  <a:ext uri="{FF2B5EF4-FFF2-40B4-BE49-F238E27FC236}">
                    <a16:creationId xmlns:a16="http://schemas.microsoft.com/office/drawing/2014/main" id="{9B0A5414-9E56-5900-1F4D-CEA2B1B989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2655" y="3545950"/>
                <a:ext cx="3210260" cy="102393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uadroTexto 11">
                <a:extLst>
                  <a:ext uri="{FF2B5EF4-FFF2-40B4-BE49-F238E27FC236}">
                    <a16:creationId xmlns:a16="http://schemas.microsoft.com/office/drawing/2014/main" id="{DFAD5903-BC96-F5A0-0957-EBD381A815B3}"/>
                  </a:ext>
                </a:extLst>
              </p:cNvPr>
              <p:cNvSpPr txBox="1"/>
              <p:nvPr/>
            </p:nvSpPr>
            <p:spPr>
              <a:xfrm>
                <a:off x="4002829" y="2364882"/>
                <a:ext cx="2391134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2800" b="1" i="1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es-ES" sz="2800" b="1" i="1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𝑨𝑩</m:t>
                          </m:r>
                        </m:e>
                      </m:acc>
                      <m:r>
                        <a:rPr lang="es-DO" sz="2800" b="1" i="1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s-ES" sz="2800" b="1" i="1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𝒙</m:t>
                      </m:r>
                      <m:r>
                        <a:rPr lang="es-ES" sz="2800" b="1" i="1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es-ES" sz="2800" b="1" i="1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𝟒</m:t>
                      </m:r>
                    </m:oMath>
                  </m:oMathPara>
                </a14:m>
                <a:endParaRPr lang="en-US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CuadroTexto 11">
                <a:extLst>
                  <a:ext uri="{FF2B5EF4-FFF2-40B4-BE49-F238E27FC236}">
                    <a16:creationId xmlns:a16="http://schemas.microsoft.com/office/drawing/2014/main" id="{DFAD5903-BC96-F5A0-0957-EBD381A815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2829" y="2364882"/>
                <a:ext cx="2391134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uadroTexto 14">
                <a:extLst>
                  <a:ext uri="{FF2B5EF4-FFF2-40B4-BE49-F238E27FC236}">
                    <a16:creationId xmlns:a16="http://schemas.microsoft.com/office/drawing/2014/main" id="{B350461E-5F26-FF96-E03C-F04CAD8C5277}"/>
                  </a:ext>
                </a:extLst>
              </p:cNvPr>
              <p:cNvSpPr txBox="1"/>
              <p:nvPr/>
            </p:nvSpPr>
            <p:spPr>
              <a:xfrm>
                <a:off x="6219334" y="2352628"/>
                <a:ext cx="2391134" cy="5241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2800" b="1" i="1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es-ES" sz="2800" b="1" i="1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𝑩𝑪</m:t>
                          </m:r>
                        </m:e>
                      </m:acc>
                      <m:r>
                        <a:rPr lang="es-DO" sz="2800" b="1" i="1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s-ES" sz="2800" b="1" i="1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𝒙</m:t>
                      </m:r>
                      <m:r>
                        <a:rPr lang="es-ES" sz="2800" b="1" i="1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es-ES" sz="2800" b="1" i="1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𝟏𝟎</m:t>
                      </m:r>
                    </m:oMath>
                  </m:oMathPara>
                </a14:m>
                <a:endParaRPr lang="en-US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CuadroTexto 14">
                <a:extLst>
                  <a:ext uri="{FF2B5EF4-FFF2-40B4-BE49-F238E27FC236}">
                    <a16:creationId xmlns:a16="http://schemas.microsoft.com/office/drawing/2014/main" id="{B350461E-5F26-FF96-E03C-F04CAD8C52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9334" y="2352628"/>
                <a:ext cx="2391134" cy="52411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uadroTexto 15">
                <a:extLst>
                  <a:ext uri="{FF2B5EF4-FFF2-40B4-BE49-F238E27FC236}">
                    <a16:creationId xmlns:a16="http://schemas.microsoft.com/office/drawing/2014/main" id="{410F5B2F-DC40-BC30-90B7-636754327D6C}"/>
                  </a:ext>
                </a:extLst>
              </p:cNvPr>
              <p:cNvSpPr txBox="1"/>
              <p:nvPr/>
            </p:nvSpPr>
            <p:spPr>
              <a:xfrm>
                <a:off x="3436066" y="3093684"/>
                <a:ext cx="2314703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800" b="1" i="1" smtClean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s-ES" sz="2800" b="1" i="1" smtClean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𝑫𝑬</m:t>
                        </m:r>
                      </m:e>
                    </m:acc>
                    <m:r>
                      <a:rPr lang="es-DO" sz="28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en-US" sz="2800" b="1" dirty="0">
                    <a:solidFill>
                      <a:srgbClr val="FF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s-ES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𝒙</m:t>
                    </m:r>
                    <m:r>
                      <a:rPr lang="es-ES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es-ES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𝟏</m:t>
                    </m:r>
                  </m:oMath>
                </a14:m>
                <a:endParaRPr lang="en-US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CuadroTexto 15">
                <a:extLst>
                  <a:ext uri="{FF2B5EF4-FFF2-40B4-BE49-F238E27FC236}">
                    <a16:creationId xmlns:a16="http://schemas.microsoft.com/office/drawing/2014/main" id="{410F5B2F-DC40-BC30-90B7-636754327D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6066" y="3093684"/>
                <a:ext cx="2314703" cy="52322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uadroTexto 16">
                <a:extLst>
                  <a:ext uri="{FF2B5EF4-FFF2-40B4-BE49-F238E27FC236}">
                    <a16:creationId xmlns:a16="http://schemas.microsoft.com/office/drawing/2014/main" id="{72FF237B-AE5B-CAC7-6F39-34C15D5F2409}"/>
                  </a:ext>
                </a:extLst>
              </p:cNvPr>
              <p:cNvSpPr txBox="1"/>
              <p:nvPr/>
            </p:nvSpPr>
            <p:spPr>
              <a:xfrm>
                <a:off x="5895889" y="3153496"/>
                <a:ext cx="2391134" cy="5241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800" b="1" i="1" smtClean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s-ES" sz="2800" b="1" i="1" smtClean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𝑬𝑪</m:t>
                        </m:r>
                      </m:e>
                    </m:acc>
                    <m:r>
                      <a:rPr lang="es-DO" sz="28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en-US" sz="2800" b="1" dirty="0">
                    <a:solidFill>
                      <a:srgbClr val="FF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s-ES" sz="28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𝟏𝟎</m:t>
                    </m:r>
                  </m:oMath>
                </a14:m>
                <a:endParaRPr lang="en-US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CuadroTexto 16">
                <a:extLst>
                  <a:ext uri="{FF2B5EF4-FFF2-40B4-BE49-F238E27FC236}">
                    <a16:creationId xmlns:a16="http://schemas.microsoft.com/office/drawing/2014/main" id="{72FF237B-AE5B-CAC7-6F39-34C15D5F24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5889" y="3153496"/>
                <a:ext cx="2391134" cy="52411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ángulo 1">
                <a:extLst>
                  <a:ext uri="{FF2B5EF4-FFF2-40B4-BE49-F238E27FC236}">
                    <a16:creationId xmlns:a16="http://schemas.microsoft.com/office/drawing/2014/main" id="{3BDB962B-79DE-E582-C54D-04F0C0561E5E}"/>
                  </a:ext>
                </a:extLst>
              </p:cNvPr>
              <p:cNvSpPr/>
              <p:nvPr/>
            </p:nvSpPr>
            <p:spPr>
              <a:xfrm>
                <a:off x="438468" y="4639173"/>
                <a:ext cx="5343129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s-DO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es-DO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∷</m:t>
                      </m:r>
                      <m:r>
                        <a:rPr lang="es-DO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s-DO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</m:oMath>
                  </m:oMathPara>
                </a14:m>
                <a:endParaRPr lang="es-DO" sz="3600" dirty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2" name="Rectángulo 1">
                <a:extLst>
                  <a:ext uri="{FF2B5EF4-FFF2-40B4-BE49-F238E27FC236}">
                    <a16:creationId xmlns:a16="http://schemas.microsoft.com/office/drawing/2014/main" id="{3BDB962B-79DE-E582-C54D-04F0C0561E5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468" y="4639173"/>
                <a:ext cx="5343129" cy="64633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uadroTexto 2">
                <a:extLst>
                  <a:ext uri="{FF2B5EF4-FFF2-40B4-BE49-F238E27FC236}">
                    <a16:creationId xmlns:a16="http://schemas.microsoft.com/office/drawing/2014/main" id="{B0DF22F0-AD07-8864-7C7F-67C7577820A0}"/>
                  </a:ext>
                </a:extLst>
              </p:cNvPr>
              <p:cNvSpPr txBox="1"/>
              <p:nvPr/>
            </p:nvSpPr>
            <p:spPr>
              <a:xfrm>
                <a:off x="619878" y="5466778"/>
                <a:ext cx="8469158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ctrlPr>
                          <a:rPr lang="es-ES" sz="3200" b="1" i="1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s-ES" sz="3200" b="1" i="1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𝒙</m:t>
                        </m:r>
                        <m:r>
                          <a:rPr lang="es-ES" sz="3200" b="1" i="1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s-ES" sz="3200" b="1" i="1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𝟏𝟎</m:t>
                        </m:r>
                      </m:e>
                    </m:d>
                    <m:r>
                      <a:rPr lang="es-ES" sz="3200" b="1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×</m:t>
                    </m:r>
                    <m:d>
                      <m:dPr>
                        <m:ctrlPr>
                          <a:rPr lang="es-ES" sz="3200" b="1" i="1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s-ES" sz="3200" b="1" i="1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𝒙</m:t>
                        </m:r>
                        <m:r>
                          <a:rPr lang="es-ES" sz="3200" b="1" i="1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s-ES" sz="3200" b="1" i="1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𝟏</m:t>
                        </m:r>
                      </m:e>
                    </m:d>
                    <m:r>
                      <a:rPr lang="es-DO" sz="32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d>
                      <m:dPr>
                        <m:ctrlPr>
                          <a:rPr lang="es-ES" sz="3200" b="1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s-ES" sz="3200" b="1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𝒙</m:t>
                        </m:r>
                        <m:r>
                          <a:rPr lang="es-ES" sz="3200" b="1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s-ES" sz="3200" b="1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𝟒</m:t>
                        </m:r>
                      </m:e>
                    </m:d>
                    <m:r>
                      <a:rPr lang="es-ES" sz="32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×</m:t>
                    </m:r>
                    <m:d>
                      <m:dPr>
                        <m:ctrlPr>
                          <a:rPr lang="es-ES" sz="3200" b="1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s-ES" sz="3200" b="1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𝟏𝟎</m:t>
                        </m:r>
                      </m:e>
                    </m:d>
                  </m:oMath>
                </a14:m>
                <a:r>
                  <a:rPr lang="en-US" sz="3200" b="1" dirty="0"/>
                  <a:t> </a:t>
                </a:r>
              </a:p>
            </p:txBody>
          </p:sp>
        </mc:Choice>
        <mc:Fallback xmlns="">
          <p:sp>
            <p:nvSpPr>
              <p:cNvPr id="3" name="CuadroTexto 2">
                <a:extLst>
                  <a:ext uri="{FF2B5EF4-FFF2-40B4-BE49-F238E27FC236}">
                    <a16:creationId xmlns:a16="http://schemas.microsoft.com/office/drawing/2014/main" id="{B0DF22F0-AD07-8864-7C7F-67C7577820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878" y="5466778"/>
                <a:ext cx="8469158" cy="5847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Imagen 13">
            <a:extLst>
              <a:ext uri="{FF2B5EF4-FFF2-40B4-BE49-F238E27FC236}">
                <a16:creationId xmlns:a16="http://schemas.microsoft.com/office/drawing/2014/main" id="{9DD880C6-593B-BED0-B427-2294C95742D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583115" y="2018423"/>
            <a:ext cx="3210260" cy="2499185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AACA8C11-F1DD-8CEF-CE2A-94F59C0E9AD3}"/>
              </a:ext>
            </a:extLst>
          </p:cNvPr>
          <p:cNvSpPr txBox="1"/>
          <p:nvPr/>
        </p:nvSpPr>
        <p:spPr>
          <a:xfrm>
            <a:off x="5829038" y="4711315"/>
            <a:ext cx="610849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800" dirty="0"/>
              <a:t>El producto de los medios es igual </a:t>
            </a:r>
          </a:p>
          <a:p>
            <a:r>
              <a:rPr lang="es-ES" sz="2800" dirty="0"/>
              <a:t>al producto de los extremos</a:t>
            </a:r>
            <a:endParaRPr lang="en-US" sz="28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709A622-79D1-D3A6-2E56-427498592CFA}"/>
              </a:ext>
            </a:extLst>
          </p:cNvPr>
          <p:cNvSpPr txBox="1"/>
          <p:nvPr/>
        </p:nvSpPr>
        <p:spPr>
          <a:xfrm>
            <a:off x="438468" y="6052836"/>
            <a:ext cx="11133654" cy="3680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DO" sz="1800" b="1" dirty="0">
                <a:solidFill>
                  <a:srgbClr val="404040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Bueno es que el hombre aprenda a llevar el yugo desde su juventud. </a:t>
            </a:r>
            <a:r>
              <a:rPr lang="en-US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1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Lamentaciones</a:t>
            </a:r>
            <a:r>
              <a:rPr lang="en-US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3:27)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5858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2" grpId="0"/>
      <p:bldP spid="15" grpId="0"/>
      <p:bldP spid="16" grpId="0"/>
      <p:bldP spid="17" grpId="0"/>
      <p:bldP spid="2" grpId="0"/>
      <p:bldP spid="3" grpId="0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78">
            <a:extLst>
              <a:ext uri="{FF2B5EF4-FFF2-40B4-BE49-F238E27FC236}">
                <a16:creationId xmlns:a16="http://schemas.microsoft.com/office/drawing/2014/main" id="{5996ABDA-E46D-A920-11ED-329EFAAE38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9568" y="185358"/>
            <a:ext cx="3107177" cy="2120416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uadroTexto 2">
                <a:extLst>
                  <a:ext uri="{FF2B5EF4-FFF2-40B4-BE49-F238E27FC236}">
                    <a16:creationId xmlns:a16="http://schemas.microsoft.com/office/drawing/2014/main" id="{B0DF22F0-AD07-8864-7C7F-67C7577820A0}"/>
                  </a:ext>
                </a:extLst>
              </p:cNvPr>
              <p:cNvSpPr txBox="1"/>
              <p:nvPr/>
            </p:nvSpPr>
            <p:spPr>
              <a:xfrm>
                <a:off x="1968992" y="34221"/>
                <a:ext cx="8469158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ctrlPr>
                          <a:rPr lang="es-ES" sz="3200" b="1" i="1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s-ES" sz="3200" b="1" i="1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𝒙</m:t>
                        </m:r>
                        <m:r>
                          <a:rPr lang="es-ES" sz="3200" b="1" i="1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s-ES" sz="3200" b="1" i="1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𝟏𝟎</m:t>
                        </m:r>
                      </m:e>
                    </m:d>
                    <m:r>
                      <a:rPr lang="es-ES" sz="3200" b="1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×</m:t>
                    </m:r>
                    <m:d>
                      <m:dPr>
                        <m:ctrlPr>
                          <a:rPr lang="es-ES" sz="3200" b="1" i="1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s-ES" sz="3200" b="1" i="1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𝒙</m:t>
                        </m:r>
                        <m:r>
                          <a:rPr lang="es-ES" sz="3200" b="1" i="1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s-ES" sz="3200" b="1" i="1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𝟏</m:t>
                        </m:r>
                      </m:e>
                    </m:d>
                    <m:r>
                      <a:rPr lang="es-DO" sz="32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d>
                      <m:dPr>
                        <m:ctrlPr>
                          <a:rPr lang="es-ES" sz="3200" b="1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s-ES" sz="3200" b="1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𝒙</m:t>
                        </m:r>
                        <m:r>
                          <a:rPr lang="es-ES" sz="3200" b="1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s-ES" sz="3200" b="1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𝟒</m:t>
                        </m:r>
                      </m:e>
                    </m:d>
                    <m:r>
                      <a:rPr lang="es-ES" sz="32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×</m:t>
                    </m:r>
                    <m:d>
                      <m:dPr>
                        <m:ctrlPr>
                          <a:rPr lang="es-ES" sz="3200" b="1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s-ES" sz="3200" b="1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𝟏𝟎</m:t>
                        </m:r>
                      </m:e>
                    </m:d>
                  </m:oMath>
                </a14:m>
                <a:r>
                  <a:rPr lang="en-US" sz="3200" b="1" dirty="0"/>
                  <a:t> </a:t>
                </a:r>
              </a:p>
            </p:txBody>
          </p:sp>
        </mc:Choice>
        <mc:Fallback xmlns="">
          <p:sp>
            <p:nvSpPr>
              <p:cNvPr id="3" name="CuadroTexto 2">
                <a:extLst>
                  <a:ext uri="{FF2B5EF4-FFF2-40B4-BE49-F238E27FC236}">
                    <a16:creationId xmlns:a16="http://schemas.microsoft.com/office/drawing/2014/main" id="{B0DF22F0-AD07-8864-7C7F-67C7577820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8992" y="34221"/>
                <a:ext cx="8469158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Imagen 13">
            <a:extLst>
              <a:ext uri="{FF2B5EF4-FFF2-40B4-BE49-F238E27FC236}">
                <a16:creationId xmlns:a16="http://schemas.microsoft.com/office/drawing/2014/main" id="{9DD880C6-593B-BED0-B427-2294C95742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66485" y="-4106"/>
            <a:ext cx="3210260" cy="249918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CuadroTexto 3">
                <a:extLst>
                  <a:ext uri="{FF2B5EF4-FFF2-40B4-BE49-F238E27FC236}">
                    <a16:creationId xmlns:a16="http://schemas.microsoft.com/office/drawing/2014/main" id="{EA4DDA17-2502-20B6-50E1-23729C19ABAA}"/>
                  </a:ext>
                </a:extLst>
              </p:cNvPr>
              <p:cNvSpPr txBox="1"/>
              <p:nvPr/>
            </p:nvSpPr>
            <p:spPr>
              <a:xfrm>
                <a:off x="682144" y="1526129"/>
                <a:ext cx="8469158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s-ES" sz="3200" b="1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s-ES" sz="3200" b="1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𝒙</m:t>
                          </m:r>
                        </m:e>
                      </m:d>
                      <m:r>
                        <a:rPr lang="es-ES" sz="32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d>
                        <m:dPr>
                          <m:ctrlPr>
                            <a:rPr lang="es-ES" sz="3200" b="1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s-ES" sz="3200" b="1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𝒙</m:t>
                          </m:r>
                          <m:r>
                            <a:rPr lang="es-ES" sz="3200" b="1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es-ES" sz="3200" b="1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𝟏</m:t>
                          </m:r>
                        </m:e>
                      </m:d>
                      <m:r>
                        <a:rPr lang="es-ES" sz="3200" b="1" i="1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es-ES" sz="3200" b="1" i="1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𝟏𝟎</m:t>
                      </m:r>
                      <m:d>
                        <m:dPr>
                          <m:ctrlPr>
                            <a:rPr lang="es-ES" sz="3200" b="1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s-ES" sz="3200" b="1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𝒙</m:t>
                          </m:r>
                          <m:r>
                            <a:rPr lang="es-ES" sz="3200" b="1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es-ES" sz="3200" b="1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𝟏</m:t>
                          </m:r>
                        </m:e>
                      </m:d>
                      <m:r>
                        <a:rPr lang="es-DO" sz="3200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s-ES" sz="32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𝟏𝟎</m:t>
                      </m:r>
                      <m:r>
                        <a:rPr lang="es-ES" sz="32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𝒙</m:t>
                      </m:r>
                      <m:r>
                        <a:rPr lang="es-ES" sz="32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es-ES" sz="32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𝟒𝟎</m:t>
                      </m:r>
                    </m:oMath>
                  </m:oMathPara>
                </a14:m>
                <a:endParaRPr lang="en-US" sz="3200" b="1" dirty="0"/>
              </a:p>
            </p:txBody>
          </p:sp>
        </mc:Choice>
        <mc:Fallback xmlns="">
          <p:sp>
            <p:nvSpPr>
              <p:cNvPr id="4" name="CuadroTexto 3">
                <a:extLst>
                  <a:ext uri="{FF2B5EF4-FFF2-40B4-BE49-F238E27FC236}">
                    <a16:creationId xmlns:a16="http://schemas.microsoft.com/office/drawing/2014/main" id="{EA4DDA17-2502-20B6-50E1-23729C19AB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144" y="1526129"/>
                <a:ext cx="8469158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uadroTexto 5">
            <a:extLst>
              <a:ext uri="{FF2B5EF4-FFF2-40B4-BE49-F238E27FC236}">
                <a16:creationId xmlns:a16="http://schemas.microsoft.com/office/drawing/2014/main" id="{FB1CB068-23AC-6DD1-B067-D281C5F9A40D}"/>
              </a:ext>
            </a:extLst>
          </p:cNvPr>
          <p:cNvSpPr txBox="1"/>
          <p:nvPr/>
        </p:nvSpPr>
        <p:spPr>
          <a:xfrm>
            <a:off x="1667656" y="887623"/>
            <a:ext cx="60935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800" b="1" dirty="0"/>
              <a:t>Aplicando la propiedad distributiva</a:t>
            </a:r>
            <a:endParaRPr lang="en-US" sz="28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7">
                <a:extLst>
                  <a:ext uri="{FF2B5EF4-FFF2-40B4-BE49-F238E27FC236}">
                    <a16:creationId xmlns:a16="http://schemas.microsoft.com/office/drawing/2014/main" id="{6AAC6BCE-BA49-5E75-A92C-E7FC5F709A42}"/>
                  </a:ext>
                </a:extLst>
              </p:cNvPr>
              <p:cNvSpPr/>
              <p:nvPr/>
            </p:nvSpPr>
            <p:spPr>
              <a:xfrm>
                <a:off x="287322" y="2353875"/>
                <a:ext cx="6476388" cy="6588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s-DO" sz="36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DO" sz="3600" b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DO" sz="36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s-DO" sz="3600" b="1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s-ES" sz="3600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DO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sz="3600" b="1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𝟏𝟎</m:t>
                      </m:r>
                      <m:r>
                        <a:rPr lang="es-ES" sz="3600" b="1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𝒙</m:t>
                      </m:r>
                      <m:r>
                        <a:rPr lang="es-ES" sz="3600" b="1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es-ES" sz="3600" b="1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𝟒𝟎</m:t>
                      </m:r>
                    </m:oMath>
                  </m:oMathPara>
                </a14:m>
                <a:endParaRPr lang="es-DO" sz="3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Rectangle 17">
                <a:extLst>
                  <a:ext uri="{FF2B5EF4-FFF2-40B4-BE49-F238E27FC236}">
                    <a16:creationId xmlns:a16="http://schemas.microsoft.com/office/drawing/2014/main" id="{6AAC6BCE-BA49-5E75-A92C-E7FC5F709A4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322" y="2353875"/>
                <a:ext cx="6476388" cy="65889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7524805E-65AD-C72A-1CD1-6B7C4B8F7FED}"/>
                  </a:ext>
                </a:extLst>
              </p:cNvPr>
              <p:cNvSpPr/>
              <p:nvPr/>
            </p:nvSpPr>
            <p:spPr>
              <a:xfrm>
                <a:off x="6531540" y="2596846"/>
                <a:ext cx="5660460" cy="6588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s-DO" sz="36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DO" sz="3600" b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DO" sz="36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s-DO" sz="3600" b="1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s-ES" sz="3600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𝟏𝟏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sz="3600" b="1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𝟏𝟎</m:t>
                      </m:r>
                      <m:r>
                        <a:rPr lang="es-ES" sz="3600" b="1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𝒙</m:t>
                      </m:r>
                      <m:r>
                        <a:rPr lang="es-ES" sz="3600" b="1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es-ES" sz="3600" b="1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𝟒𝟎</m:t>
                      </m:r>
                    </m:oMath>
                  </m:oMathPara>
                </a14:m>
                <a:endParaRPr lang="es-DO" sz="3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7524805E-65AD-C72A-1CD1-6B7C4B8F7FE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1540" y="2596846"/>
                <a:ext cx="5660460" cy="65889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7">
                <a:extLst>
                  <a:ext uri="{FF2B5EF4-FFF2-40B4-BE49-F238E27FC236}">
                    <a16:creationId xmlns:a16="http://schemas.microsoft.com/office/drawing/2014/main" id="{02530D0D-A999-A239-02FB-3F96D122A736}"/>
                  </a:ext>
                </a:extLst>
              </p:cNvPr>
              <p:cNvSpPr/>
              <p:nvPr/>
            </p:nvSpPr>
            <p:spPr>
              <a:xfrm>
                <a:off x="1513689" y="3273783"/>
                <a:ext cx="8189999" cy="6588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s-DO" sz="36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DO" sz="3600" b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s-DO" sz="36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s-DO" sz="3600" b="1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s-ES" sz="3600" b="1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s-ES" sz="36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𝟏𝟏</m:t>
                    </m:r>
                    <m:r>
                      <a:rPr lang="es-ES" sz="36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s-ES" sz="36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s-ES" sz="36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𝟏𝟎</m:t>
                    </m:r>
                    <m:r>
                      <a:rPr lang="es-ES" sz="3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s-ES" sz="3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𝟏𝟎</m:t>
                    </m:r>
                    <m:r>
                      <a:rPr lang="es-ES" sz="3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s-ES" sz="36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s-ES" sz="3600" b="1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𝟏𝟎</m:t>
                    </m:r>
                    <m:r>
                      <a:rPr lang="es-ES" sz="3600" b="1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𝒙</m:t>
                    </m:r>
                    <m:r>
                      <a:rPr lang="es-ES" sz="3600" b="1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es-ES" sz="3600" b="1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𝟒𝟎</m:t>
                    </m:r>
                  </m:oMath>
                </a14:m>
                <a:r>
                  <a:rPr lang="es-ES" sz="36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s-ES" sz="36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s-ES" sz="36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𝟏𝟎</m:t>
                    </m:r>
                    <m:r>
                      <a:rPr lang="es-ES" sz="36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endParaRPr lang="es-DO" sz="3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Rectangle 17">
                <a:extLst>
                  <a:ext uri="{FF2B5EF4-FFF2-40B4-BE49-F238E27FC236}">
                    <a16:creationId xmlns:a16="http://schemas.microsoft.com/office/drawing/2014/main" id="{02530D0D-A999-A239-02FB-3F96D122A73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3689" y="3273783"/>
                <a:ext cx="8189999" cy="65889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17">
                <a:extLst>
                  <a:ext uri="{FF2B5EF4-FFF2-40B4-BE49-F238E27FC236}">
                    <a16:creationId xmlns:a16="http://schemas.microsoft.com/office/drawing/2014/main" id="{D72E380D-CC1F-6E1D-7FB9-4BE4A9FDE874}"/>
                  </a:ext>
                </a:extLst>
              </p:cNvPr>
              <p:cNvSpPr/>
              <p:nvPr/>
            </p:nvSpPr>
            <p:spPr>
              <a:xfrm>
                <a:off x="579569" y="4172761"/>
                <a:ext cx="3741665" cy="6588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s-DO" sz="36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DO" sz="3600" b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DO" sz="36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s-DO" sz="3600" b="1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s-ES" sz="3600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sz="3600" b="1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𝟒𝟎</m:t>
                      </m:r>
                    </m:oMath>
                  </m:oMathPara>
                </a14:m>
                <a:endParaRPr lang="es-DO" sz="3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Rectangle 17">
                <a:extLst>
                  <a:ext uri="{FF2B5EF4-FFF2-40B4-BE49-F238E27FC236}">
                    <a16:creationId xmlns:a16="http://schemas.microsoft.com/office/drawing/2014/main" id="{D72E380D-CC1F-6E1D-7FB9-4BE4A9FDE87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569" y="4172761"/>
                <a:ext cx="3741665" cy="65889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17">
                <a:extLst>
                  <a:ext uri="{FF2B5EF4-FFF2-40B4-BE49-F238E27FC236}">
                    <a16:creationId xmlns:a16="http://schemas.microsoft.com/office/drawing/2014/main" id="{F1419CA6-CED9-EB45-D15F-EEC723264B3A}"/>
                  </a:ext>
                </a:extLst>
              </p:cNvPr>
              <p:cNvSpPr/>
              <p:nvPr/>
            </p:nvSpPr>
            <p:spPr>
              <a:xfrm>
                <a:off x="4714406" y="4151219"/>
                <a:ext cx="5944191" cy="6588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s-DO" sz="36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DO" sz="3600" b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DO" sz="36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s-DO" sz="3600" b="1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s-ES" sz="3600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es-ES" sz="36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s-ES" sz="36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sz="3600" b="1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𝟒𝟎</m:t>
                      </m:r>
                      <m:r>
                        <a:rPr lang="es-ES" sz="36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s-ES" sz="36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s-DO" sz="3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Rectangle 17">
                <a:extLst>
                  <a:ext uri="{FF2B5EF4-FFF2-40B4-BE49-F238E27FC236}">
                    <a16:creationId xmlns:a16="http://schemas.microsoft.com/office/drawing/2014/main" id="{F1419CA6-CED9-EB45-D15F-EEC723264B3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4406" y="4151219"/>
                <a:ext cx="5944191" cy="65889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17">
                <a:extLst>
                  <a:ext uri="{FF2B5EF4-FFF2-40B4-BE49-F238E27FC236}">
                    <a16:creationId xmlns:a16="http://schemas.microsoft.com/office/drawing/2014/main" id="{9A9A22B7-CD5B-05A6-EAE6-AC8360C89497}"/>
                  </a:ext>
                </a:extLst>
              </p:cNvPr>
              <p:cNvSpPr/>
              <p:nvPr/>
            </p:nvSpPr>
            <p:spPr>
              <a:xfrm>
                <a:off x="3875713" y="5002422"/>
                <a:ext cx="3465949" cy="658898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s-DO" sz="36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DO" sz="3600" b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DO" sz="36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s-DO" sz="3600" b="1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s-ES" sz="3600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𝟑𝟎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sz="36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𝟎</m:t>
                      </m:r>
                    </m:oMath>
                  </m:oMathPara>
                </a14:m>
                <a:endParaRPr lang="es-DO" sz="3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4" name="Rectangle 17">
                <a:extLst>
                  <a:ext uri="{FF2B5EF4-FFF2-40B4-BE49-F238E27FC236}">
                    <a16:creationId xmlns:a16="http://schemas.microsoft.com/office/drawing/2014/main" id="{9A9A22B7-CD5B-05A6-EAE6-AC8360C8949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5713" y="5002422"/>
                <a:ext cx="3465949" cy="65889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uadroTexto 4">
            <a:extLst>
              <a:ext uri="{FF2B5EF4-FFF2-40B4-BE49-F238E27FC236}">
                <a16:creationId xmlns:a16="http://schemas.microsoft.com/office/drawing/2014/main" id="{9084207C-06CB-E7EA-3AC2-1305A60FEBC0}"/>
              </a:ext>
            </a:extLst>
          </p:cNvPr>
          <p:cNvSpPr txBox="1"/>
          <p:nvPr/>
        </p:nvSpPr>
        <p:spPr>
          <a:xfrm>
            <a:off x="438039" y="5889440"/>
            <a:ext cx="111943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b="1" dirty="0">
                <a:effectLst/>
                <a:latin typeface="Open Sans Light" panose="020B0306030504020204" pitchFamily="34" charset="0"/>
                <a:ea typeface="Times New Roman" panose="02020603050405020304" pitchFamily="18" charset="0"/>
              </a:rPr>
              <a:t>Vale más actuar exponiéndose a arrepentirse de ello, que arrepentirse de no haber hecho nada (Giovanni Boccaccio)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315341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13" grpId="0"/>
      <p:bldP spid="18" grpId="0"/>
      <p:bldP spid="20" grpId="0"/>
      <p:bldP spid="21" grpId="0"/>
      <p:bldP spid="22" grpId="0"/>
      <p:bldP spid="2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78">
            <a:extLst>
              <a:ext uri="{FF2B5EF4-FFF2-40B4-BE49-F238E27FC236}">
                <a16:creationId xmlns:a16="http://schemas.microsoft.com/office/drawing/2014/main" id="{5996ABDA-E46D-A920-11ED-329EFAAE38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9568" y="185358"/>
            <a:ext cx="3107177" cy="21204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9DD880C6-593B-BED0-B427-2294C95742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66485" y="-4106"/>
            <a:ext cx="3210260" cy="249918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17">
                <a:extLst>
                  <a:ext uri="{FF2B5EF4-FFF2-40B4-BE49-F238E27FC236}">
                    <a16:creationId xmlns:a16="http://schemas.microsoft.com/office/drawing/2014/main" id="{9A9A22B7-CD5B-05A6-EAE6-AC8360C89497}"/>
                  </a:ext>
                </a:extLst>
              </p:cNvPr>
              <p:cNvSpPr/>
              <p:nvPr/>
            </p:nvSpPr>
            <p:spPr>
              <a:xfrm>
                <a:off x="3416020" y="340481"/>
                <a:ext cx="3465949" cy="658898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s-DO" sz="36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DO" sz="3600" b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DO" sz="36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s-DO" sz="3600" b="1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s-ES" sz="3600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𝟑𝟎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sz="36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𝟎</m:t>
                      </m:r>
                    </m:oMath>
                  </m:oMathPara>
                </a14:m>
                <a:endParaRPr lang="es-DO" sz="3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4" name="Rectangle 17">
                <a:extLst>
                  <a:ext uri="{FF2B5EF4-FFF2-40B4-BE49-F238E27FC236}">
                    <a16:creationId xmlns:a16="http://schemas.microsoft.com/office/drawing/2014/main" id="{9A9A22B7-CD5B-05A6-EAE6-AC8360C8949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6020" y="340481"/>
                <a:ext cx="3465949" cy="65889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8 Rectángulo">
                <a:extLst>
                  <a:ext uri="{FF2B5EF4-FFF2-40B4-BE49-F238E27FC236}">
                    <a16:creationId xmlns:a16="http://schemas.microsoft.com/office/drawing/2014/main" id="{8D0B34D8-5B10-EE66-6CFF-0A0E9544E1D7}"/>
                  </a:ext>
                </a:extLst>
              </p:cNvPr>
              <p:cNvSpPr/>
              <p:nvPr/>
            </p:nvSpPr>
            <p:spPr>
              <a:xfrm>
                <a:off x="1203298" y="2519931"/>
                <a:ext cx="3700437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s-DO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DO" sz="32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𝒙</m:t>
                          </m:r>
                          <m:r>
                            <a:rPr lang="es-E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s-E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e>
                      </m:d>
                      <m:r>
                        <a:rPr lang="es-DO" sz="3200" b="1">
                          <a:solidFill>
                            <a:srgbClr val="FF0000"/>
                          </a:solidFill>
                          <a:latin typeface="Cambria Math"/>
                        </a:rPr>
                        <m:t>(</m:t>
                      </m:r>
                      <m:r>
                        <a:rPr lang="es-DO" sz="3200" b="1" i="1">
                          <a:solidFill>
                            <a:srgbClr val="FF0000"/>
                          </a:solidFill>
                          <a:latin typeface="Cambria Math"/>
                        </a:rPr>
                        <m:t>𝒙</m:t>
                      </m:r>
                      <m:r>
                        <a:rPr lang="es-ES" sz="32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32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s-DO" sz="3200" b="1">
                          <a:solidFill>
                            <a:srgbClr val="FF0000"/>
                          </a:solidFill>
                          <a:latin typeface="Cambria Math"/>
                        </a:rPr>
                        <m:t>)=</m:t>
                      </m:r>
                      <m:r>
                        <a:rPr lang="es-DO" sz="3200" b="1" i="1">
                          <a:solidFill>
                            <a:srgbClr val="FF0000"/>
                          </a:solidFill>
                          <a:latin typeface="Cambria Math"/>
                        </a:rPr>
                        <m:t>𝟎</m:t>
                      </m:r>
                    </m:oMath>
                  </m:oMathPara>
                </a14:m>
                <a:endParaRPr lang="es-DO" sz="3200" b="1" dirty="0">
                  <a:solidFill>
                    <a:srgbClr val="FF0000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7" name="8 Rectángulo">
                <a:extLst>
                  <a:ext uri="{FF2B5EF4-FFF2-40B4-BE49-F238E27FC236}">
                    <a16:creationId xmlns:a16="http://schemas.microsoft.com/office/drawing/2014/main" id="{8D0B34D8-5B10-EE66-6CFF-0A0E9544E1D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3298" y="2519931"/>
                <a:ext cx="3700437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>
            <a:extLst>
              <a:ext uri="{FF2B5EF4-FFF2-40B4-BE49-F238E27FC236}">
                <a16:creationId xmlns:a16="http://schemas.microsoft.com/office/drawing/2014/main" id="{3616533A-A207-C5AF-FF7F-1A79D5E224C7}"/>
              </a:ext>
            </a:extLst>
          </p:cNvPr>
          <p:cNvSpPr/>
          <p:nvPr/>
        </p:nvSpPr>
        <p:spPr>
          <a:xfrm>
            <a:off x="277652" y="1200687"/>
            <a:ext cx="697367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/>
              <a:t>Determinando los valores de x, aplicando factorización o formula general. </a:t>
            </a:r>
            <a:endParaRPr lang="en-US" sz="28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10 Rectángulo">
                <a:extLst>
                  <a:ext uri="{FF2B5EF4-FFF2-40B4-BE49-F238E27FC236}">
                    <a16:creationId xmlns:a16="http://schemas.microsoft.com/office/drawing/2014/main" id="{EF01DADB-64B4-B44C-E9F1-29C1C65E7916}"/>
                  </a:ext>
                </a:extLst>
              </p:cNvPr>
              <p:cNvSpPr/>
              <p:nvPr/>
            </p:nvSpPr>
            <p:spPr>
              <a:xfrm>
                <a:off x="1367061" y="3318450"/>
                <a:ext cx="2048959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 xmlns:m="http://schemas.openxmlformats.org/officeDocument/2006/math">
                    <m:r>
                      <a:rPr lang="es-DO" sz="3200" b="1" i="1" smtClean="0">
                        <a:solidFill>
                          <a:prstClr val="black"/>
                        </a:solidFill>
                        <a:latin typeface="Cambria Math"/>
                      </a:rPr>
                      <m:t>𝒙</m:t>
                    </m:r>
                    <m:r>
                      <a:rPr lang="es-ES" sz="3200" b="1" i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s-ES" sz="3200" b="1" i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𝟔</m:t>
                    </m:r>
                    <m:r>
                      <a:rPr lang="es-DO" sz="3200" b="1">
                        <a:solidFill>
                          <a:prstClr val="black"/>
                        </a:solidFill>
                        <a:latin typeface="Cambria Math"/>
                      </a:rPr>
                      <m:t>=</m:t>
                    </m:r>
                    <m:r>
                      <a:rPr lang="es-DO" sz="3200" b="1" i="1">
                        <a:solidFill>
                          <a:prstClr val="black"/>
                        </a:solidFill>
                        <a:latin typeface="Cambria Math"/>
                      </a:rPr>
                      <m:t>𝟎</m:t>
                    </m:r>
                  </m:oMath>
                </a14:m>
                <a:r>
                  <a:rPr lang="es-DO" sz="3200" b="1" dirty="0">
                    <a:solidFill>
                      <a:prstClr val="black"/>
                    </a:solidFill>
                    <a:latin typeface="Arial" charset="0"/>
                    <a:cs typeface="Arial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0" name="10 Rectángulo">
                <a:extLst>
                  <a:ext uri="{FF2B5EF4-FFF2-40B4-BE49-F238E27FC236}">
                    <a16:creationId xmlns:a16="http://schemas.microsoft.com/office/drawing/2014/main" id="{EF01DADB-64B4-B44C-E9F1-29C1C65E791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7061" y="3318450"/>
                <a:ext cx="2048959" cy="5847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12 Rectángulo">
                <a:extLst>
                  <a:ext uri="{FF2B5EF4-FFF2-40B4-BE49-F238E27FC236}">
                    <a16:creationId xmlns:a16="http://schemas.microsoft.com/office/drawing/2014/main" id="{B64DB8CF-0EC4-455F-D1F1-F50DED53EE85}"/>
                  </a:ext>
                </a:extLst>
              </p:cNvPr>
              <p:cNvSpPr/>
              <p:nvPr/>
            </p:nvSpPr>
            <p:spPr>
              <a:xfrm>
                <a:off x="1736368" y="3974915"/>
                <a:ext cx="2028119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 xmlns:m="http://schemas.openxmlformats.org/officeDocument/2006/math">
                    <m:r>
                      <a:rPr lang="es-DO" sz="3200" b="1" i="1" smtClean="0">
                        <a:solidFill>
                          <a:prstClr val="black"/>
                        </a:solidFill>
                        <a:latin typeface="Cambria Math"/>
                      </a:rPr>
                      <m:t>𝐱</m:t>
                    </m:r>
                    <m:r>
                      <a:rPr lang="es-ES" sz="3200" b="1" i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s-ES" sz="3200" b="1" i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𝟓</m:t>
                    </m:r>
                    <m:r>
                      <a:rPr lang="es-DO" sz="3200" b="1">
                        <a:solidFill>
                          <a:prstClr val="black"/>
                        </a:solidFill>
                        <a:latin typeface="Cambria Math"/>
                      </a:rPr>
                      <m:t>=</m:t>
                    </m:r>
                    <m:r>
                      <a:rPr lang="es-DO" sz="3200" b="1" i="1">
                        <a:solidFill>
                          <a:prstClr val="black"/>
                        </a:solidFill>
                        <a:latin typeface="Cambria Math"/>
                      </a:rPr>
                      <m:t>𝟎</m:t>
                    </m:r>
                  </m:oMath>
                </a14:m>
                <a:r>
                  <a:rPr lang="es-DO" sz="3200" dirty="0">
                    <a:solidFill>
                      <a:prstClr val="black"/>
                    </a:solidFill>
                    <a:latin typeface="Arial" charset="0"/>
                    <a:cs typeface="Arial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1" name="12 Rectángulo">
                <a:extLst>
                  <a:ext uri="{FF2B5EF4-FFF2-40B4-BE49-F238E27FC236}">
                    <a16:creationId xmlns:a16="http://schemas.microsoft.com/office/drawing/2014/main" id="{B64DB8CF-0EC4-455F-D1F1-F50DED53EE8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6368" y="3974915"/>
                <a:ext cx="2028119" cy="5847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13 Rectángulo">
                <a:extLst>
                  <a:ext uri="{FF2B5EF4-FFF2-40B4-BE49-F238E27FC236}">
                    <a16:creationId xmlns:a16="http://schemas.microsoft.com/office/drawing/2014/main" id="{CE22FC0D-A84B-156B-EB53-3343B9F80130}"/>
                  </a:ext>
                </a:extLst>
              </p:cNvPr>
              <p:cNvSpPr/>
              <p:nvPr/>
            </p:nvSpPr>
            <p:spPr>
              <a:xfrm>
                <a:off x="7821349" y="3244003"/>
                <a:ext cx="1690271" cy="584775"/>
              </a:xfrm>
              <a:prstGeom prst="rect">
                <a:avLst/>
              </a:prstGeom>
              <a:solidFill>
                <a:schemeClr val="accent2"/>
              </a:solidFill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DO" sz="32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𝐱</m:t>
                      </m:r>
                      <m:r>
                        <a:rPr lang="es-DO" sz="3200" b="1">
                          <a:solidFill>
                            <a:srgbClr val="FF0000"/>
                          </a:solidFill>
                          <a:latin typeface="Cambria Math"/>
                        </a:rPr>
                        <m:t> =</m:t>
                      </m:r>
                      <m:r>
                        <a:rPr lang="es-DO" sz="3200" b="1" i="1">
                          <a:solidFill>
                            <a:srgbClr val="FF0000"/>
                          </a:solidFill>
                          <a:latin typeface="Cambria Math"/>
                        </a:rPr>
                        <m:t>−</m:t>
                      </m:r>
                      <m:r>
                        <a:rPr lang="es-ES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es-DO" sz="3200" b="1" dirty="0">
                  <a:solidFill>
                    <a:srgbClr val="FF0000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12" name="13 Rectángulo">
                <a:extLst>
                  <a:ext uri="{FF2B5EF4-FFF2-40B4-BE49-F238E27FC236}">
                    <a16:creationId xmlns:a16="http://schemas.microsoft.com/office/drawing/2014/main" id="{CE22FC0D-A84B-156B-EB53-3343B9F8013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1349" y="3244003"/>
                <a:ext cx="1690271" cy="5847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10 Rectángulo">
                <a:extLst>
                  <a:ext uri="{FF2B5EF4-FFF2-40B4-BE49-F238E27FC236}">
                    <a16:creationId xmlns:a16="http://schemas.microsoft.com/office/drawing/2014/main" id="{0B8134FE-CAE5-87E3-3187-2B425EEAC64E}"/>
                  </a:ext>
                </a:extLst>
              </p:cNvPr>
              <p:cNvSpPr/>
              <p:nvPr/>
            </p:nvSpPr>
            <p:spPr>
              <a:xfrm>
                <a:off x="4067380" y="3244003"/>
                <a:ext cx="3516540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 xmlns:m="http://schemas.openxmlformats.org/officeDocument/2006/math">
                    <m:r>
                      <a:rPr lang="es-DO" sz="3200" b="1" i="1" smtClean="0">
                        <a:solidFill>
                          <a:prstClr val="black"/>
                        </a:solidFill>
                        <a:latin typeface="Cambria Math"/>
                      </a:rPr>
                      <m:t>𝒙</m:t>
                    </m:r>
                    <m:r>
                      <a:rPr lang="es-ES" sz="3200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s-ES" sz="3200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𝟔</m:t>
                    </m:r>
                    <m:r>
                      <a:rPr lang="es-ES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s-ES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𝟔</m:t>
                    </m:r>
                    <m:r>
                      <a:rPr lang="es-DO" sz="3200" b="1">
                        <a:solidFill>
                          <a:prstClr val="black"/>
                        </a:solidFill>
                        <a:latin typeface="Cambria Math"/>
                      </a:rPr>
                      <m:t>=</m:t>
                    </m:r>
                    <m:r>
                      <a:rPr lang="es-ES" sz="3200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𝟎</m:t>
                    </m:r>
                    <m:r>
                      <a:rPr lang="es-ES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s-ES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𝟔</m:t>
                    </m:r>
                  </m:oMath>
                </a14:m>
                <a:r>
                  <a:rPr lang="es-DO" sz="3200" b="1" dirty="0">
                    <a:solidFill>
                      <a:srgbClr val="FF0000"/>
                    </a:solidFill>
                    <a:latin typeface="Arial" charset="0"/>
                    <a:cs typeface="Arial" charset="0"/>
                  </a:rPr>
                  <a:t> </a:t>
                </a:r>
                <a:endParaRPr lang="es-DO" sz="3200" b="1" dirty="0">
                  <a:solidFill>
                    <a:prstClr val="black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15" name="10 Rectángulo">
                <a:extLst>
                  <a:ext uri="{FF2B5EF4-FFF2-40B4-BE49-F238E27FC236}">
                    <a16:creationId xmlns:a16="http://schemas.microsoft.com/office/drawing/2014/main" id="{0B8134FE-CAE5-87E3-3187-2B425EEAC64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380" y="3244003"/>
                <a:ext cx="3516540" cy="5847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12 Rectángulo">
                <a:extLst>
                  <a:ext uri="{FF2B5EF4-FFF2-40B4-BE49-F238E27FC236}">
                    <a16:creationId xmlns:a16="http://schemas.microsoft.com/office/drawing/2014/main" id="{1D8F211D-F62B-7F54-AEB4-FA67CD4B90BE}"/>
                  </a:ext>
                </a:extLst>
              </p:cNvPr>
              <p:cNvSpPr/>
              <p:nvPr/>
            </p:nvSpPr>
            <p:spPr>
              <a:xfrm>
                <a:off x="3933675" y="4037071"/>
                <a:ext cx="3495701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 xmlns:m="http://schemas.openxmlformats.org/officeDocument/2006/math">
                    <m:r>
                      <a:rPr lang="es-DO" sz="3200" b="1" i="1" smtClean="0">
                        <a:solidFill>
                          <a:prstClr val="black"/>
                        </a:solidFill>
                        <a:latin typeface="Cambria Math"/>
                      </a:rPr>
                      <m:t>𝐱</m:t>
                    </m:r>
                    <m:r>
                      <a:rPr lang="es-ES" sz="3200" b="1" i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s-ES" sz="3200" b="1" i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𝟓</m:t>
                    </m:r>
                    <m:r>
                      <a:rPr lang="es-ES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s-ES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𝟓</m:t>
                    </m:r>
                    <m:r>
                      <a:rPr lang="es-DO" sz="3200" b="1">
                        <a:solidFill>
                          <a:prstClr val="black"/>
                        </a:solidFill>
                        <a:latin typeface="Cambria Math"/>
                      </a:rPr>
                      <m:t>=</m:t>
                    </m:r>
                    <m:r>
                      <a:rPr lang="es-DO" sz="3200" b="1" i="1">
                        <a:solidFill>
                          <a:prstClr val="black"/>
                        </a:solidFill>
                        <a:latin typeface="Cambria Math"/>
                      </a:rPr>
                      <m:t>𝟎</m:t>
                    </m:r>
                    <m:r>
                      <a:rPr lang="es-ES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s-ES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𝟓</m:t>
                    </m:r>
                  </m:oMath>
                </a14:m>
                <a:r>
                  <a:rPr lang="es-DO" sz="3200" dirty="0">
                    <a:solidFill>
                      <a:srgbClr val="FF0000"/>
                    </a:solidFill>
                    <a:latin typeface="Arial" charset="0"/>
                    <a:cs typeface="Arial" charset="0"/>
                  </a:rPr>
                  <a:t> </a:t>
                </a:r>
                <a:endParaRPr lang="es-DO" sz="3200" dirty="0">
                  <a:solidFill>
                    <a:prstClr val="black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16" name="12 Rectángulo">
                <a:extLst>
                  <a:ext uri="{FF2B5EF4-FFF2-40B4-BE49-F238E27FC236}">
                    <a16:creationId xmlns:a16="http://schemas.microsoft.com/office/drawing/2014/main" id="{1D8F211D-F62B-7F54-AEB4-FA67CD4B90B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3675" y="4037071"/>
                <a:ext cx="3495701" cy="5847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3" name="Imagen 22">
            <a:extLst>
              <a:ext uri="{FF2B5EF4-FFF2-40B4-BE49-F238E27FC236}">
                <a16:creationId xmlns:a16="http://schemas.microsoft.com/office/drawing/2014/main" id="{575A6BBD-DB65-54D3-4FC8-FD1330F70B6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29251" y="1250039"/>
            <a:ext cx="2000250" cy="1743075"/>
          </a:xfrm>
          <a:prstGeom prst="rect">
            <a:avLst/>
          </a:prstGeom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E87C42EC-D800-DB64-0689-AB0B25A79C57}"/>
              </a:ext>
            </a:extLst>
          </p:cNvPr>
          <p:cNvSpPr txBox="1"/>
          <p:nvPr/>
        </p:nvSpPr>
        <p:spPr>
          <a:xfrm>
            <a:off x="10127788" y="2803110"/>
            <a:ext cx="172182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b="1" dirty="0">
                <a:solidFill>
                  <a:srgbClr val="00B050"/>
                </a:solidFill>
              </a:rPr>
              <a:t>No es posible, ya que ningún lado puede ser negativo</a:t>
            </a:r>
            <a:endParaRPr lang="en-US" sz="2000" b="1" dirty="0">
              <a:solidFill>
                <a:srgbClr val="00B05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17">
                <a:extLst>
                  <a:ext uri="{FF2B5EF4-FFF2-40B4-BE49-F238E27FC236}">
                    <a16:creationId xmlns:a16="http://schemas.microsoft.com/office/drawing/2014/main" id="{D863BFDD-581C-AE96-6F5A-C3FA80AD2C63}"/>
                  </a:ext>
                </a:extLst>
              </p:cNvPr>
              <p:cNvSpPr/>
              <p:nvPr/>
            </p:nvSpPr>
            <p:spPr>
              <a:xfrm>
                <a:off x="7429376" y="3944138"/>
                <a:ext cx="1431802" cy="646331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s-DO" sz="3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7" name="Rectangle 17">
                <a:extLst>
                  <a:ext uri="{FF2B5EF4-FFF2-40B4-BE49-F238E27FC236}">
                    <a16:creationId xmlns:a16="http://schemas.microsoft.com/office/drawing/2014/main" id="{D863BFDD-581C-AE96-6F5A-C3FA80AD2C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9376" y="3944138"/>
                <a:ext cx="1431802" cy="646331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CuadroTexto 29">
                <a:extLst>
                  <a:ext uri="{FF2B5EF4-FFF2-40B4-BE49-F238E27FC236}">
                    <a16:creationId xmlns:a16="http://schemas.microsoft.com/office/drawing/2014/main" id="{D17BCCE3-DC59-D7FF-20A0-512E5057ACFD}"/>
                  </a:ext>
                </a:extLst>
              </p:cNvPr>
              <p:cNvSpPr txBox="1"/>
              <p:nvPr/>
            </p:nvSpPr>
            <p:spPr>
              <a:xfrm>
                <a:off x="6377420" y="4753941"/>
                <a:ext cx="3210260" cy="103573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es-E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s-E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en-US" sz="3200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es-E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s-E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den>
                      </m:f>
                      <m:r>
                        <a:rPr lang="en-US" sz="3200" b="1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200" b="1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1" i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es-ES" sz="3200" b="1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s-ES" sz="32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3200" b="1" i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3200" b="1" i="1" smtClean="0">
                              <a:latin typeface="Cambria Math" panose="02040503050406030204" pitchFamily="18" charset="0"/>
                            </a:rPr>
                            <m:t>𝟏𝟎</m:t>
                          </m:r>
                        </m:den>
                      </m:f>
                    </m:oMath>
                  </m:oMathPara>
                </a14:m>
                <a:endParaRPr lang="en-US" sz="3200" b="1" dirty="0"/>
              </a:p>
            </p:txBody>
          </p:sp>
        </mc:Choice>
        <mc:Fallback xmlns="">
          <p:sp>
            <p:nvSpPr>
              <p:cNvPr id="30" name="CuadroTexto 29">
                <a:extLst>
                  <a:ext uri="{FF2B5EF4-FFF2-40B4-BE49-F238E27FC236}">
                    <a16:creationId xmlns:a16="http://schemas.microsoft.com/office/drawing/2014/main" id="{D17BCCE3-DC59-D7FF-20A0-512E5057AC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7420" y="4753941"/>
                <a:ext cx="3210260" cy="1035733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uadroTexto 30">
                <a:extLst>
                  <a:ext uri="{FF2B5EF4-FFF2-40B4-BE49-F238E27FC236}">
                    <a16:creationId xmlns:a16="http://schemas.microsoft.com/office/drawing/2014/main" id="{F3961420-F064-A5EC-C5CF-52AB241B10A9}"/>
                  </a:ext>
                </a:extLst>
              </p:cNvPr>
              <p:cNvSpPr txBox="1"/>
              <p:nvPr/>
            </p:nvSpPr>
            <p:spPr>
              <a:xfrm>
                <a:off x="808394" y="4777249"/>
                <a:ext cx="2092389" cy="100604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1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>
                              <a:latin typeface="Cambria Math" panose="02040503050406030204" pitchFamily="18" charset="0"/>
                            </a:rPr>
                            <m:t> </m:t>
                          </m:r>
                          <m:acc>
                            <m:accPr>
                              <m:chr m:val="̅"/>
                              <m:ctrlPr>
                                <a:rPr lang="en-US" sz="2800" b="1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800" b="1" i="1" smtClean="0">
                                  <a:latin typeface="Cambria Math" panose="02040503050406030204" pitchFamily="18" charset="0"/>
                                </a:rPr>
                                <m:t>𝑨</m:t>
                              </m:r>
                              <m:r>
                                <a:rPr lang="es-ES" sz="2800" b="1" i="1" smtClean="0">
                                  <a:latin typeface="Cambria Math" panose="02040503050406030204" pitchFamily="18" charset="0"/>
                                </a:rPr>
                                <m:t>𝑩</m:t>
                              </m:r>
                            </m:e>
                          </m:acc>
                        </m:num>
                        <m:den>
                          <m:r>
                            <a:rPr lang="en-US" sz="2800" b="1" i="0">
                              <a:latin typeface="Cambria Math" panose="02040503050406030204" pitchFamily="18" charset="0"/>
                            </a:rPr>
                            <m:t> </m:t>
                          </m:r>
                          <m:acc>
                            <m:accPr>
                              <m:chr m:val="̅"/>
                              <m:ctrlPr>
                                <a:rPr lang="en-US" sz="2800" b="1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800" b="1" i="1">
                                  <a:latin typeface="Cambria Math" panose="02040503050406030204" pitchFamily="18" charset="0"/>
                                </a:rPr>
                                <m:t>𝑩</m:t>
                              </m:r>
                              <m:r>
                                <a:rPr lang="es-ES" sz="2800" b="1" i="1" smtClean="0">
                                  <a:latin typeface="Cambria Math" panose="02040503050406030204" pitchFamily="18" charset="0"/>
                                </a:rPr>
                                <m:t>𝑪</m:t>
                              </m:r>
                            </m:e>
                          </m:acc>
                        </m:den>
                      </m:f>
                      <m:r>
                        <a:rPr lang="en-US" sz="2800" b="1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acc>
                            <m:accPr>
                              <m:chr m:val="̅"/>
                              <m:ctrlPr>
                                <a:rPr lang="en-US" sz="2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sz="2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𝑫𝑬</m:t>
                              </m:r>
                            </m:e>
                          </m:acc>
                        </m:num>
                        <m:den>
                          <m:r>
                            <a:rPr lang="en-US" sz="2800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acc>
                            <m:accPr>
                              <m:chr m:val="̅"/>
                              <m:ctrlPr>
                                <a:rPr lang="en-US" sz="2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sz="2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𝑬𝑪</m:t>
                              </m:r>
                            </m:e>
                          </m:acc>
                        </m:den>
                      </m:f>
                    </m:oMath>
                  </m:oMathPara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31" name="CuadroTexto 30">
                <a:extLst>
                  <a:ext uri="{FF2B5EF4-FFF2-40B4-BE49-F238E27FC236}">
                    <a16:creationId xmlns:a16="http://schemas.microsoft.com/office/drawing/2014/main" id="{F3961420-F064-A5EC-C5CF-52AB241B10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394" y="4777249"/>
                <a:ext cx="2092389" cy="100604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CuadroTexto 31">
                <a:extLst>
                  <a:ext uri="{FF2B5EF4-FFF2-40B4-BE49-F238E27FC236}">
                    <a16:creationId xmlns:a16="http://schemas.microsoft.com/office/drawing/2014/main" id="{C881DF69-8D15-9728-3C40-120D8D4092C8}"/>
                  </a:ext>
                </a:extLst>
              </p:cNvPr>
              <p:cNvSpPr txBox="1"/>
              <p:nvPr/>
            </p:nvSpPr>
            <p:spPr>
              <a:xfrm>
                <a:off x="9760651" y="4716394"/>
                <a:ext cx="2116094" cy="103573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num>
                        <m:den>
                          <m:r>
                            <a:rPr lang="en-US" sz="3200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𝟏𝟓</m:t>
                          </m:r>
                        </m:den>
                      </m:f>
                      <m:r>
                        <a:rPr lang="en-US" sz="3200" b="1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200" b="1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1" i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3200" b="1" i="1" smtClean="0">
                              <a:latin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lang="en-US" sz="3200" b="1" i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3200" b="1" i="1" smtClean="0">
                              <a:latin typeface="Cambria Math" panose="02040503050406030204" pitchFamily="18" charset="0"/>
                            </a:rPr>
                            <m:t>𝟏𝟎</m:t>
                          </m:r>
                        </m:den>
                      </m:f>
                    </m:oMath>
                  </m:oMathPara>
                </a14:m>
                <a:endParaRPr lang="en-US" sz="3200" b="1" dirty="0"/>
              </a:p>
            </p:txBody>
          </p:sp>
        </mc:Choice>
        <mc:Fallback xmlns="">
          <p:sp>
            <p:nvSpPr>
              <p:cNvPr id="32" name="CuadroTexto 31">
                <a:extLst>
                  <a:ext uri="{FF2B5EF4-FFF2-40B4-BE49-F238E27FC236}">
                    <a16:creationId xmlns:a16="http://schemas.microsoft.com/office/drawing/2014/main" id="{C881DF69-8D15-9728-3C40-120D8D4092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60651" y="4716394"/>
                <a:ext cx="2116094" cy="1035733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CuadroTexto 1">
                <a:extLst>
                  <a:ext uri="{FF2B5EF4-FFF2-40B4-BE49-F238E27FC236}">
                    <a16:creationId xmlns:a16="http://schemas.microsoft.com/office/drawing/2014/main" id="{D9345764-5968-30AC-C111-C52ECDEE974F}"/>
                  </a:ext>
                </a:extLst>
              </p:cNvPr>
              <p:cNvSpPr txBox="1"/>
              <p:nvPr/>
            </p:nvSpPr>
            <p:spPr>
              <a:xfrm>
                <a:off x="3053516" y="4830139"/>
                <a:ext cx="3210260" cy="10257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s-E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s-E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en-US" sz="3200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s-E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s-E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den>
                      </m:f>
                      <m:r>
                        <a:rPr lang="en-US" sz="3200" b="1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200" b="1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1" i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32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s-ES" sz="3200" b="1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s-ES" sz="32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3200" b="1" i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3200" b="1" i="1" smtClean="0">
                              <a:latin typeface="Cambria Math" panose="02040503050406030204" pitchFamily="18" charset="0"/>
                            </a:rPr>
                            <m:t>𝟏𝟎</m:t>
                          </m:r>
                        </m:den>
                      </m:f>
                    </m:oMath>
                  </m:oMathPara>
                </a14:m>
                <a:endParaRPr lang="en-US" sz="3200" b="1" dirty="0"/>
              </a:p>
            </p:txBody>
          </p:sp>
        </mc:Choice>
        <mc:Fallback xmlns="">
          <p:sp>
            <p:nvSpPr>
              <p:cNvPr id="2" name="CuadroTexto 1">
                <a:extLst>
                  <a:ext uri="{FF2B5EF4-FFF2-40B4-BE49-F238E27FC236}">
                    <a16:creationId xmlns:a16="http://schemas.microsoft.com/office/drawing/2014/main" id="{D9345764-5968-30AC-C111-C52ECDEE97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3516" y="4830139"/>
                <a:ext cx="3210260" cy="102573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uadroTexto 3">
            <a:extLst>
              <a:ext uri="{FF2B5EF4-FFF2-40B4-BE49-F238E27FC236}">
                <a16:creationId xmlns:a16="http://schemas.microsoft.com/office/drawing/2014/main" id="{4B2CB4F7-9112-41BF-E68D-24039D71F2EA}"/>
              </a:ext>
            </a:extLst>
          </p:cNvPr>
          <p:cNvSpPr txBox="1"/>
          <p:nvPr/>
        </p:nvSpPr>
        <p:spPr>
          <a:xfrm>
            <a:off x="733385" y="6013611"/>
            <a:ext cx="11116231" cy="3739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DO" b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¿Cómo puede el joven llevar una vida íntegra? Viviendo conforme a tu palabra.</a:t>
            </a:r>
            <a:r>
              <a:rPr lang="en-US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(Salmo 119:9)</a:t>
            </a:r>
          </a:p>
        </p:txBody>
      </p:sp>
    </p:spTree>
    <p:extLst>
      <p:ext uri="{BB962C8B-B14F-4D97-AF65-F5344CB8AC3E}">
        <p14:creationId xmlns:p14="http://schemas.microsoft.com/office/powerpoint/2010/main" val="2270895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7" grpId="0"/>
      <p:bldP spid="9" grpId="0"/>
      <p:bldP spid="10" grpId="0"/>
      <p:bldP spid="11" grpId="0"/>
      <p:bldP spid="12" grpId="0" animBg="1"/>
      <p:bldP spid="15" grpId="0"/>
      <p:bldP spid="16" grpId="0"/>
      <p:bldP spid="26" grpId="0"/>
      <p:bldP spid="27" grpId="0" animBg="1"/>
      <p:bldP spid="30" grpId="0"/>
      <p:bldP spid="31" grpId="0"/>
      <p:bldP spid="32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78">
            <a:extLst>
              <a:ext uri="{FF2B5EF4-FFF2-40B4-BE49-F238E27FC236}">
                <a16:creationId xmlns:a16="http://schemas.microsoft.com/office/drawing/2014/main" id="{5996ABDA-E46D-A920-11ED-329EFAAE38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9568" y="185358"/>
            <a:ext cx="3107177" cy="21204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9DD880C6-593B-BED0-B427-2294C95742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66485" y="-4106"/>
            <a:ext cx="3210260" cy="249918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17">
                <a:extLst>
                  <a:ext uri="{FF2B5EF4-FFF2-40B4-BE49-F238E27FC236}">
                    <a16:creationId xmlns:a16="http://schemas.microsoft.com/office/drawing/2014/main" id="{9A9A22B7-CD5B-05A6-EAE6-AC8360C89497}"/>
                  </a:ext>
                </a:extLst>
              </p:cNvPr>
              <p:cNvSpPr/>
              <p:nvPr/>
            </p:nvSpPr>
            <p:spPr>
              <a:xfrm>
                <a:off x="3434293" y="158500"/>
                <a:ext cx="3465949" cy="658898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s-DO" sz="36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DO" sz="3600" b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DO" sz="36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s-DO" sz="3600" b="1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s-ES" sz="3600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𝟑𝟎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sz="36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𝟎</m:t>
                      </m:r>
                    </m:oMath>
                  </m:oMathPara>
                </a14:m>
                <a:endParaRPr lang="es-DO" sz="3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4" name="Rectangle 17">
                <a:extLst>
                  <a:ext uri="{FF2B5EF4-FFF2-40B4-BE49-F238E27FC236}">
                    <a16:creationId xmlns:a16="http://schemas.microsoft.com/office/drawing/2014/main" id="{9A9A22B7-CD5B-05A6-EAE6-AC8360C8949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4293" y="158500"/>
                <a:ext cx="3465949" cy="65889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>
            <a:extLst>
              <a:ext uri="{FF2B5EF4-FFF2-40B4-BE49-F238E27FC236}">
                <a16:creationId xmlns:a16="http://schemas.microsoft.com/office/drawing/2014/main" id="{3616533A-A207-C5AF-FF7F-1A79D5E224C7}"/>
              </a:ext>
            </a:extLst>
          </p:cNvPr>
          <p:cNvSpPr/>
          <p:nvPr/>
        </p:nvSpPr>
        <p:spPr>
          <a:xfrm>
            <a:off x="277652" y="809742"/>
            <a:ext cx="697367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/>
              <a:t>aplicando factorización o formula general. </a:t>
            </a:r>
            <a:endParaRPr lang="en-US" sz="28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33 Rectángulo">
                <a:extLst>
                  <a:ext uri="{FF2B5EF4-FFF2-40B4-BE49-F238E27FC236}">
                    <a16:creationId xmlns:a16="http://schemas.microsoft.com/office/drawing/2014/main" id="{9CC867EA-671D-A0BB-E091-07A30AB39EBF}"/>
                  </a:ext>
                </a:extLst>
              </p:cNvPr>
              <p:cNvSpPr/>
              <p:nvPr/>
            </p:nvSpPr>
            <p:spPr>
              <a:xfrm>
                <a:off x="661940" y="1435135"/>
                <a:ext cx="2541850" cy="688715"/>
              </a:xfrm>
              <a:prstGeom prst="rect">
                <a:avLst/>
              </a:prstGeom>
              <a:solidFill>
                <a:srgbClr val="92D05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DO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DO" b="1" i="1">
                              <a:latin typeface="Cambria Math"/>
                            </a:rPr>
                            <m:t>𝒙</m:t>
                          </m:r>
                        </m:e>
                        <m:sub>
                          <m:r>
                            <a:rPr lang="es-DO" b="1" i="1">
                              <a:latin typeface="Cambria Math"/>
                            </a:rPr>
                            <m:t>𝟏</m:t>
                          </m:r>
                          <m:r>
                            <a:rPr lang="es-DO" b="1" i="1">
                              <a:latin typeface="Cambria Math"/>
                            </a:rPr>
                            <m:t>,</m:t>
                          </m:r>
                          <m:r>
                            <a:rPr lang="es-DO" b="1" i="1">
                              <a:latin typeface="Cambria Math"/>
                            </a:rPr>
                            <m:t>𝟐</m:t>
                          </m:r>
                        </m:sub>
                      </m:sSub>
                      <m:r>
                        <a:rPr lang="es-DO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s-DO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DO" b="1" i="1">
                              <a:latin typeface="Cambria Math"/>
                            </a:rPr>
                            <m:t>−</m:t>
                          </m:r>
                          <m:r>
                            <a:rPr lang="es-DO" b="1" i="1">
                              <a:latin typeface="Cambria Math"/>
                            </a:rPr>
                            <m:t>𝒃</m:t>
                          </m:r>
                          <m:r>
                            <a:rPr lang="es-DO" b="1" i="1">
                              <a:latin typeface="Cambria Math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es-DO" b="1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s-DO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s-DO" b="1" i="1">
                                      <a:latin typeface="Cambria Math"/>
                                    </a:rPr>
                                    <m:t> </m:t>
                                  </m:r>
                                  <m:r>
                                    <a:rPr lang="es-DO" b="1" i="1">
                                      <a:latin typeface="Cambria Math"/>
                                    </a:rPr>
                                    <m:t>𝒃</m:t>
                                  </m:r>
                                </m:e>
                                <m:sup>
                                  <m:r>
                                    <a:rPr lang="es-DO" b="1" i="1">
                                      <a:latin typeface="Cambria Math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s-DO" b="1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s-DO" b="1" i="1">
                                  <a:latin typeface="Cambria Math"/>
                                </a:rPr>
                                <m:t>𝟒</m:t>
                              </m:r>
                              <m:r>
                                <a:rPr lang="es-DO" b="1" i="1">
                                  <a:latin typeface="Cambria Math"/>
                                </a:rPr>
                                <m:t>𝒂𝒄</m:t>
                              </m:r>
                            </m:e>
                          </m:rad>
                        </m:num>
                        <m:den>
                          <m:r>
                            <a:rPr lang="es-DO" b="1" i="1">
                              <a:latin typeface="Cambria Math"/>
                            </a:rPr>
                            <m:t>𝟐</m:t>
                          </m:r>
                          <m:r>
                            <a:rPr lang="es-DO" b="1" i="1">
                              <a:latin typeface="Cambria Math"/>
                            </a:rPr>
                            <m:t>𝒂</m:t>
                          </m:r>
                        </m:den>
                      </m:f>
                    </m:oMath>
                  </m:oMathPara>
                </a14:m>
                <a:endParaRPr lang="es-DO" dirty="0"/>
              </a:p>
            </p:txBody>
          </p:sp>
        </mc:Choice>
        <mc:Fallback xmlns="">
          <p:sp>
            <p:nvSpPr>
              <p:cNvPr id="3" name="33 Rectángulo">
                <a:extLst>
                  <a:ext uri="{FF2B5EF4-FFF2-40B4-BE49-F238E27FC236}">
                    <a16:creationId xmlns:a16="http://schemas.microsoft.com/office/drawing/2014/main" id="{9CC867EA-671D-A0BB-E091-07A30AB39EB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940" y="1435135"/>
                <a:ext cx="2541850" cy="68871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8 Rectángulo">
                <a:extLst>
                  <a:ext uri="{FF2B5EF4-FFF2-40B4-BE49-F238E27FC236}">
                    <a16:creationId xmlns:a16="http://schemas.microsoft.com/office/drawing/2014/main" id="{2D2B473C-DD67-274F-C8AE-D52E80D8F8AA}"/>
                  </a:ext>
                </a:extLst>
              </p:cNvPr>
              <p:cNvSpPr/>
              <p:nvPr/>
            </p:nvSpPr>
            <p:spPr>
              <a:xfrm>
                <a:off x="7584242" y="609687"/>
                <a:ext cx="102566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4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𝒃</m:t>
                      </m:r>
                      <m:r>
                        <a:rPr lang="es-DO" sz="2400" b="1" i="1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r>
                        <a:rPr lang="es-E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s-DO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8 Rectángulo">
                <a:extLst>
                  <a:ext uri="{FF2B5EF4-FFF2-40B4-BE49-F238E27FC236}">
                    <a16:creationId xmlns:a16="http://schemas.microsoft.com/office/drawing/2014/main" id="{2D2B473C-DD67-274F-C8AE-D52E80D8F8A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84242" y="609687"/>
                <a:ext cx="1025665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37 Rectángulo">
                <a:extLst>
                  <a:ext uri="{FF2B5EF4-FFF2-40B4-BE49-F238E27FC236}">
                    <a16:creationId xmlns:a16="http://schemas.microsoft.com/office/drawing/2014/main" id="{8380640E-4D11-7B34-863F-BD74337E233A}"/>
                  </a:ext>
                </a:extLst>
              </p:cNvPr>
              <p:cNvSpPr/>
              <p:nvPr/>
            </p:nvSpPr>
            <p:spPr>
              <a:xfrm>
                <a:off x="167845" y="2143394"/>
                <a:ext cx="5552482" cy="1100622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DO" sz="28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DO" sz="2800" b="1" i="1">
                              <a:latin typeface="Cambria Math"/>
                            </a:rPr>
                            <m:t>𝒙</m:t>
                          </m:r>
                        </m:e>
                        <m:sub>
                          <m:r>
                            <a:rPr lang="es-DO" sz="2800" b="1" i="1">
                              <a:latin typeface="Cambria Math"/>
                            </a:rPr>
                            <m:t>𝟏</m:t>
                          </m:r>
                          <m:r>
                            <a:rPr lang="es-DO" sz="2800" b="1" i="1">
                              <a:latin typeface="Cambria Math"/>
                            </a:rPr>
                            <m:t>,</m:t>
                          </m:r>
                          <m:r>
                            <a:rPr lang="es-DO" sz="2800" b="1" i="1">
                              <a:latin typeface="Cambria Math"/>
                            </a:rPr>
                            <m:t>𝟐</m:t>
                          </m:r>
                        </m:sub>
                      </m:sSub>
                      <m:r>
                        <a:rPr lang="es-DO" sz="2800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s-DO" sz="28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DO" sz="2800" b="1" i="1">
                              <a:latin typeface="Cambria Math"/>
                            </a:rPr>
                            <m:t>−</m:t>
                          </m:r>
                          <m:d>
                            <m:dPr>
                              <m:ctrlPr>
                                <a:rPr lang="es-DO" sz="2800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ES" sz="2800" b="1" i="1" smtClean="0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e>
                          </m:d>
                          <m:r>
                            <a:rPr lang="es-DO" sz="2800" b="1" i="1">
                              <a:latin typeface="Cambria Math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es-DO" sz="2800" b="1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s-DO" sz="2800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s-DO" sz="2800" b="1" i="1">
                                      <a:latin typeface="Cambria Math"/>
                                    </a:rPr>
                                    <m:t> </m:t>
                                  </m:r>
                                  <m:d>
                                    <m:dPr>
                                      <m:ctrlPr>
                                        <a:rPr lang="es-DO" sz="28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s-ES" sz="2800" b="1" i="1" smtClean="0">
                                          <a:latin typeface="Cambria Math" panose="02040503050406030204" pitchFamily="18" charset="0"/>
                                        </a:rPr>
                                        <m:t>𝟏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s-DO" sz="2800" b="1" i="1">
                                      <a:latin typeface="Cambria Math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s-DO" sz="2800" b="1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s-DO" sz="2800" b="1" i="1">
                                  <a:latin typeface="Cambria Math"/>
                                </a:rPr>
                                <m:t>𝟒</m:t>
                              </m:r>
                              <m:d>
                                <m:dPr>
                                  <m:ctrlPr>
                                    <a:rPr lang="es-DO" sz="2800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s-DO" sz="2800" b="1" i="1"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e>
                              </m:d>
                              <m:d>
                                <m:dPr>
                                  <m:ctrlPr>
                                    <a:rPr lang="es-DO" sz="2800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s-ES" sz="2800" b="1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s-ES" sz="2800" b="1" i="1" smtClean="0">
                                      <a:latin typeface="Cambria Math" panose="02040503050406030204" pitchFamily="18" charset="0"/>
                                    </a:rPr>
                                    <m:t>𝟑𝟎</m:t>
                                  </m:r>
                                </m:e>
                              </m:d>
                            </m:e>
                          </m:rad>
                        </m:num>
                        <m:den>
                          <m:r>
                            <a:rPr lang="es-DO" sz="2800" b="1" i="1">
                              <a:latin typeface="Cambria Math"/>
                            </a:rPr>
                            <m:t>𝟐</m:t>
                          </m:r>
                          <m:d>
                            <m:dPr>
                              <m:ctrlPr>
                                <a:rPr lang="es-DO" sz="2800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DO" sz="2800" b="1" i="1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s-DO" sz="2800" dirty="0"/>
              </a:p>
            </p:txBody>
          </p:sp>
        </mc:Choice>
        <mc:Fallback xmlns="">
          <p:sp>
            <p:nvSpPr>
              <p:cNvPr id="6" name="37 Rectángulo">
                <a:extLst>
                  <a:ext uri="{FF2B5EF4-FFF2-40B4-BE49-F238E27FC236}">
                    <a16:creationId xmlns:a16="http://schemas.microsoft.com/office/drawing/2014/main" id="{8380640E-4D11-7B34-863F-BD74337E233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845" y="2143394"/>
                <a:ext cx="5552482" cy="110062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38 Rectángulo">
                <a:extLst>
                  <a:ext uri="{FF2B5EF4-FFF2-40B4-BE49-F238E27FC236}">
                    <a16:creationId xmlns:a16="http://schemas.microsoft.com/office/drawing/2014/main" id="{9D62C861-A4C2-1EF6-EC06-9CBEA94FBEC4}"/>
                  </a:ext>
                </a:extLst>
              </p:cNvPr>
              <p:cNvSpPr/>
              <p:nvPr/>
            </p:nvSpPr>
            <p:spPr>
              <a:xfrm>
                <a:off x="5568610" y="2255954"/>
                <a:ext cx="3245440" cy="863826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DO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DO" sz="2400" b="1" i="1">
                              <a:latin typeface="Cambria Math"/>
                            </a:rPr>
                            <m:t>𝒙</m:t>
                          </m:r>
                        </m:e>
                        <m:sub>
                          <m:r>
                            <a:rPr lang="es-DO" sz="2400" b="1" i="1">
                              <a:latin typeface="Cambria Math"/>
                            </a:rPr>
                            <m:t>𝟏</m:t>
                          </m:r>
                          <m:r>
                            <a:rPr lang="es-DO" sz="2400" b="1" i="1">
                              <a:latin typeface="Cambria Math"/>
                            </a:rPr>
                            <m:t>,</m:t>
                          </m:r>
                          <m:r>
                            <a:rPr lang="es-DO" sz="2400" b="1" i="1">
                              <a:latin typeface="Cambria Math"/>
                            </a:rPr>
                            <m:t>𝟐</m:t>
                          </m:r>
                        </m:sub>
                      </m:sSub>
                      <m:r>
                        <a:rPr lang="es-DO" sz="2400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s-DO" sz="24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400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ES" sz="24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s-DO" sz="2400" b="1" i="1">
                              <a:latin typeface="Cambria Math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es-DO" sz="2400" b="1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s-ES" sz="2400" b="1" i="1" smtClean="0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s-ES" sz="2400" b="1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es-ES" sz="2400" b="1" i="1" smtClean="0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s-DO" sz="2400" b="1" i="1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es-ES" sz="2400" b="1" i="1">
                                  <a:latin typeface="Cambria Math"/>
                                </a:rPr>
                                <m:t>𝟎</m:t>
                              </m:r>
                            </m:e>
                          </m:rad>
                        </m:num>
                        <m:den>
                          <m:r>
                            <a:rPr lang="es-DO" sz="2400" b="1" i="1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s-DO" sz="2400" dirty="0"/>
              </a:p>
            </p:txBody>
          </p:sp>
        </mc:Choice>
        <mc:Fallback xmlns="">
          <p:sp>
            <p:nvSpPr>
              <p:cNvPr id="13" name="38 Rectángulo">
                <a:extLst>
                  <a:ext uri="{FF2B5EF4-FFF2-40B4-BE49-F238E27FC236}">
                    <a16:creationId xmlns:a16="http://schemas.microsoft.com/office/drawing/2014/main" id="{9D62C861-A4C2-1EF6-EC06-9CBEA94FBEC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8610" y="2255954"/>
                <a:ext cx="3245440" cy="86382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39 Rectángulo">
                <a:extLst>
                  <a:ext uri="{FF2B5EF4-FFF2-40B4-BE49-F238E27FC236}">
                    <a16:creationId xmlns:a16="http://schemas.microsoft.com/office/drawing/2014/main" id="{925DF749-0E81-F497-5B89-C8F2DE838341}"/>
                  </a:ext>
                </a:extLst>
              </p:cNvPr>
              <p:cNvSpPr/>
              <p:nvPr/>
            </p:nvSpPr>
            <p:spPr>
              <a:xfrm>
                <a:off x="78353" y="3533526"/>
                <a:ext cx="2308581" cy="783804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DO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DO" sz="2400" b="1" i="1">
                              <a:latin typeface="Cambria Math"/>
                            </a:rPr>
                            <m:t>𝒙</m:t>
                          </m:r>
                        </m:e>
                        <m:sub>
                          <m:r>
                            <a:rPr lang="es-DO" sz="2400" b="1" i="1">
                              <a:latin typeface="Cambria Math"/>
                            </a:rPr>
                            <m:t>𝟏</m:t>
                          </m:r>
                          <m:r>
                            <a:rPr lang="es-DO" sz="2400" b="1" i="1">
                              <a:latin typeface="Cambria Math"/>
                            </a:rPr>
                            <m:t>,</m:t>
                          </m:r>
                          <m:r>
                            <a:rPr lang="es-DO" sz="2400" b="1" i="1">
                              <a:latin typeface="Cambria Math"/>
                            </a:rPr>
                            <m:t>𝟐</m:t>
                          </m:r>
                        </m:sub>
                      </m:sSub>
                      <m:r>
                        <a:rPr lang="es-DO" sz="2400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s-DO" sz="24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400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ES" sz="24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s-DO" sz="2400" b="1" i="1">
                              <a:latin typeface="Cambria Math"/>
                            </a:rPr>
                            <m:t>±</m:t>
                          </m:r>
                          <m:r>
                            <a:rPr lang="es-ES" sz="2400" b="1" i="1" smtClean="0">
                              <a:latin typeface="Cambria Math" panose="02040503050406030204" pitchFamily="18" charset="0"/>
                            </a:rPr>
                            <m:t>𝟏𝟏</m:t>
                          </m:r>
                        </m:num>
                        <m:den>
                          <m:r>
                            <a:rPr lang="es-DO" sz="2400" b="1" i="1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s-DO" sz="2400" dirty="0"/>
              </a:p>
            </p:txBody>
          </p:sp>
        </mc:Choice>
        <mc:Fallback xmlns="">
          <p:sp>
            <p:nvSpPr>
              <p:cNvPr id="17" name="39 Rectángulo">
                <a:extLst>
                  <a:ext uri="{FF2B5EF4-FFF2-40B4-BE49-F238E27FC236}">
                    <a16:creationId xmlns:a16="http://schemas.microsoft.com/office/drawing/2014/main" id="{925DF749-0E81-F497-5B89-C8F2DE83834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353" y="3533526"/>
                <a:ext cx="2308581" cy="78380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41 Rectángulo">
                <a:extLst>
                  <a:ext uri="{FF2B5EF4-FFF2-40B4-BE49-F238E27FC236}">
                    <a16:creationId xmlns:a16="http://schemas.microsoft.com/office/drawing/2014/main" id="{31472C03-73D2-97F0-B8DA-EB3DF5670D3B}"/>
                  </a:ext>
                </a:extLst>
              </p:cNvPr>
              <p:cNvSpPr/>
              <p:nvPr/>
            </p:nvSpPr>
            <p:spPr>
              <a:xfrm>
                <a:off x="2859619" y="3618167"/>
                <a:ext cx="2127442" cy="783804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DO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DO" sz="2400" b="1" i="1">
                              <a:latin typeface="Cambria Math"/>
                            </a:rPr>
                            <m:t>𝒙</m:t>
                          </m:r>
                        </m:e>
                        <m:sub>
                          <m:r>
                            <a:rPr lang="es-DO" sz="2400" b="1" i="1">
                              <a:latin typeface="Cambria Math"/>
                            </a:rPr>
                            <m:t>𝟏</m:t>
                          </m:r>
                        </m:sub>
                      </m:sSub>
                      <m:r>
                        <a:rPr lang="es-DO" sz="2400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s-DO" sz="24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400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ES" sz="2400" b="1" i="1"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s-ES" sz="2400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ES" sz="2400" b="1" i="1">
                              <a:latin typeface="Cambria Math" panose="02040503050406030204" pitchFamily="18" charset="0"/>
                            </a:rPr>
                            <m:t>𝟏𝟏</m:t>
                          </m:r>
                        </m:num>
                        <m:den>
                          <m:r>
                            <a:rPr lang="es-DO" sz="2400" b="1" i="1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s-DO" sz="2400" dirty="0"/>
              </a:p>
            </p:txBody>
          </p:sp>
        </mc:Choice>
        <mc:Fallback xmlns="">
          <p:sp>
            <p:nvSpPr>
              <p:cNvPr id="18" name="41 Rectángulo">
                <a:extLst>
                  <a:ext uri="{FF2B5EF4-FFF2-40B4-BE49-F238E27FC236}">
                    <a16:creationId xmlns:a16="http://schemas.microsoft.com/office/drawing/2014/main" id="{31472C03-73D2-97F0-B8DA-EB3DF5670D3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9619" y="3618167"/>
                <a:ext cx="2127442" cy="783804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42 Rectángulo">
                <a:extLst>
                  <a:ext uri="{FF2B5EF4-FFF2-40B4-BE49-F238E27FC236}">
                    <a16:creationId xmlns:a16="http://schemas.microsoft.com/office/drawing/2014/main" id="{67101806-F876-0451-DBB5-82834C6CC152}"/>
                  </a:ext>
                </a:extLst>
              </p:cNvPr>
              <p:cNvSpPr/>
              <p:nvPr/>
            </p:nvSpPr>
            <p:spPr>
              <a:xfrm>
                <a:off x="6860471" y="3663818"/>
                <a:ext cx="1594924" cy="523220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DO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DO" sz="28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𝒙</m:t>
                          </m:r>
                        </m:e>
                        <m:sub>
                          <m:r>
                            <a:rPr lang="es-DO" sz="28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𝟏</m:t>
                          </m:r>
                        </m:sub>
                      </m:sSub>
                      <m:r>
                        <a:rPr lang="es-DO" sz="2800" b="1" i="1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r>
                        <a:rPr lang="es-DO" sz="28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es-DO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42 Rectángulo">
                <a:extLst>
                  <a:ext uri="{FF2B5EF4-FFF2-40B4-BE49-F238E27FC236}">
                    <a16:creationId xmlns:a16="http://schemas.microsoft.com/office/drawing/2014/main" id="{67101806-F876-0451-DBB5-82834C6CC15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0471" y="3663818"/>
                <a:ext cx="1594924" cy="52322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19 Rectángulo">
                <a:extLst>
                  <a:ext uri="{FF2B5EF4-FFF2-40B4-BE49-F238E27FC236}">
                    <a16:creationId xmlns:a16="http://schemas.microsoft.com/office/drawing/2014/main" id="{FECD6C48-6565-B0C8-053F-E0210F793833}"/>
                  </a:ext>
                </a:extLst>
              </p:cNvPr>
              <p:cNvSpPr/>
              <p:nvPr/>
            </p:nvSpPr>
            <p:spPr>
              <a:xfrm>
                <a:off x="9035839" y="2701865"/>
                <a:ext cx="2465803" cy="868123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DO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DO" sz="2400" b="1" i="1">
                              <a:latin typeface="Cambria Math"/>
                            </a:rPr>
                            <m:t>𝒙</m:t>
                          </m:r>
                        </m:e>
                        <m:sub>
                          <m:r>
                            <a:rPr lang="es-DO" sz="2400" b="1" i="1">
                              <a:latin typeface="Cambria Math"/>
                            </a:rPr>
                            <m:t>𝟏</m:t>
                          </m:r>
                          <m:r>
                            <a:rPr lang="es-DO" sz="2400" b="1" i="1">
                              <a:latin typeface="Cambria Math"/>
                            </a:rPr>
                            <m:t>,</m:t>
                          </m:r>
                          <m:r>
                            <a:rPr lang="es-DO" sz="2400" b="1" i="1">
                              <a:latin typeface="Cambria Math"/>
                            </a:rPr>
                            <m:t>𝟐</m:t>
                          </m:r>
                        </m:sub>
                      </m:sSub>
                      <m:r>
                        <a:rPr lang="es-DO" sz="2400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s-DO" sz="24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4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s-DO" sz="2400" b="1" i="1">
                              <a:latin typeface="Cambria Math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es-DO" sz="2400" b="1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s-ES" sz="2400" b="1" i="1" smtClean="0">
                                  <a:latin typeface="Cambria Math" panose="02040503050406030204" pitchFamily="18" charset="0"/>
                                </a:rPr>
                                <m:t>𝟏𝟐𝟏</m:t>
                              </m:r>
                            </m:e>
                          </m:rad>
                        </m:num>
                        <m:den>
                          <m:r>
                            <a:rPr lang="es-DO" sz="2400" b="1" i="1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s-DO" sz="2400" dirty="0"/>
              </a:p>
            </p:txBody>
          </p:sp>
        </mc:Choice>
        <mc:Fallback xmlns="">
          <p:sp>
            <p:nvSpPr>
              <p:cNvPr id="20" name="19 Rectángulo">
                <a:extLst>
                  <a:ext uri="{FF2B5EF4-FFF2-40B4-BE49-F238E27FC236}">
                    <a16:creationId xmlns:a16="http://schemas.microsoft.com/office/drawing/2014/main" id="{FECD6C48-6565-B0C8-053F-E0210F79383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5839" y="2701865"/>
                <a:ext cx="2465803" cy="868123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20 Rectángulo">
            <a:extLst>
              <a:ext uri="{FF2B5EF4-FFF2-40B4-BE49-F238E27FC236}">
                <a16:creationId xmlns:a16="http://schemas.microsoft.com/office/drawing/2014/main" id="{7C000443-25AB-7D9E-2F1D-90A0FF981DF2}"/>
              </a:ext>
            </a:extLst>
          </p:cNvPr>
          <p:cNvSpPr/>
          <p:nvPr/>
        </p:nvSpPr>
        <p:spPr>
          <a:xfrm>
            <a:off x="721280" y="3178205"/>
            <a:ext cx="48697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DO" b="1" dirty="0">
                <a:solidFill>
                  <a:srgbClr val="FF0000"/>
                </a:solidFill>
              </a:rPr>
              <a:t>Se opera con el signo negativo, primeramente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23 Rectángulo">
                <a:extLst>
                  <a:ext uri="{FF2B5EF4-FFF2-40B4-BE49-F238E27FC236}">
                    <a16:creationId xmlns:a16="http://schemas.microsoft.com/office/drawing/2014/main" id="{2761B40A-872C-FECB-2CDC-E9E00DEA94F0}"/>
                  </a:ext>
                </a:extLst>
              </p:cNvPr>
              <p:cNvSpPr/>
              <p:nvPr/>
            </p:nvSpPr>
            <p:spPr>
              <a:xfrm>
                <a:off x="4782724" y="3533526"/>
                <a:ext cx="1639551" cy="783804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DO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DO" sz="2400" b="1" i="1">
                              <a:latin typeface="Cambria Math"/>
                            </a:rPr>
                            <m:t>𝒙</m:t>
                          </m:r>
                        </m:e>
                        <m:sub>
                          <m:r>
                            <a:rPr lang="es-DO" sz="2400" b="1" i="1">
                              <a:latin typeface="Cambria Math"/>
                            </a:rPr>
                            <m:t>𝟏</m:t>
                          </m:r>
                        </m:sub>
                      </m:sSub>
                      <m:r>
                        <a:rPr lang="es-DO" sz="2400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s-DO" sz="24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400" b="1" i="1">
                              <a:latin typeface="Cambria Math"/>
                            </a:rPr>
                            <m:t>−</m:t>
                          </m:r>
                          <m:r>
                            <a:rPr lang="es-ES" sz="2400" b="1" i="1" smtClean="0">
                              <a:latin typeface="Cambria Math" panose="02040503050406030204" pitchFamily="18" charset="0"/>
                            </a:rPr>
                            <m:t>𝟏𝟐</m:t>
                          </m:r>
                          <m:r>
                            <a:rPr lang="es-DO" sz="2400" b="1" i="1">
                              <a:latin typeface="Cambria Math" panose="02040503050406030204" pitchFamily="18" charset="0"/>
                            </a:rPr>
                            <m:t>.</m:t>
                          </m:r>
                        </m:num>
                        <m:den>
                          <m:r>
                            <a:rPr lang="es-DO" sz="2400" b="1" i="1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s-DO" sz="2400" dirty="0"/>
              </a:p>
            </p:txBody>
          </p:sp>
        </mc:Choice>
        <mc:Fallback xmlns="">
          <p:sp>
            <p:nvSpPr>
              <p:cNvPr id="22" name="23 Rectángulo">
                <a:extLst>
                  <a:ext uri="{FF2B5EF4-FFF2-40B4-BE49-F238E27FC236}">
                    <a16:creationId xmlns:a16="http://schemas.microsoft.com/office/drawing/2014/main" id="{2761B40A-872C-FECB-2CDC-E9E00DEA94F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2724" y="3533526"/>
                <a:ext cx="1639551" cy="783804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24 Rectángulo">
                <a:extLst>
                  <a:ext uri="{FF2B5EF4-FFF2-40B4-BE49-F238E27FC236}">
                    <a16:creationId xmlns:a16="http://schemas.microsoft.com/office/drawing/2014/main" id="{E9A422D7-2D31-8C68-4A8E-B51F62FBE5F6}"/>
                  </a:ext>
                </a:extLst>
              </p:cNvPr>
              <p:cNvSpPr/>
              <p:nvPr/>
            </p:nvSpPr>
            <p:spPr>
              <a:xfrm>
                <a:off x="78353" y="4571028"/>
                <a:ext cx="2127442" cy="783804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DO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DO" sz="2400" b="1" i="1">
                              <a:latin typeface="Cambria Math"/>
                            </a:rPr>
                            <m:t>𝒙</m:t>
                          </m:r>
                        </m:e>
                        <m:sub>
                          <m:r>
                            <a:rPr lang="es-ES" sz="2400" b="1" i="1">
                              <a:latin typeface="Cambria Math"/>
                            </a:rPr>
                            <m:t>𝟐</m:t>
                          </m:r>
                        </m:sub>
                      </m:sSub>
                      <m:r>
                        <a:rPr lang="es-DO" sz="2400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s-DO" sz="24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400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ES" sz="2400" b="1" i="1"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s-ES" sz="2400" b="1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s-ES" sz="2400" b="1" i="1">
                              <a:latin typeface="Cambria Math" panose="02040503050406030204" pitchFamily="18" charset="0"/>
                            </a:rPr>
                            <m:t>𝟏𝟏</m:t>
                          </m:r>
                        </m:num>
                        <m:den>
                          <m:r>
                            <a:rPr lang="es-DO" sz="2400" b="1" i="1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s-DO" sz="2400" dirty="0"/>
              </a:p>
            </p:txBody>
          </p:sp>
        </mc:Choice>
        <mc:Fallback xmlns="">
          <p:sp>
            <p:nvSpPr>
              <p:cNvPr id="25" name="24 Rectángulo">
                <a:extLst>
                  <a:ext uri="{FF2B5EF4-FFF2-40B4-BE49-F238E27FC236}">
                    <a16:creationId xmlns:a16="http://schemas.microsoft.com/office/drawing/2014/main" id="{E9A422D7-2D31-8C68-4A8E-B51F62FBE5F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353" y="4571028"/>
                <a:ext cx="2127442" cy="783804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25 Rectángulo">
                <a:extLst>
                  <a:ext uri="{FF2B5EF4-FFF2-40B4-BE49-F238E27FC236}">
                    <a16:creationId xmlns:a16="http://schemas.microsoft.com/office/drawing/2014/main" id="{E81D5FF4-2FD7-2296-17B5-C044434304B6}"/>
                  </a:ext>
                </a:extLst>
              </p:cNvPr>
              <p:cNvSpPr/>
              <p:nvPr/>
            </p:nvSpPr>
            <p:spPr>
              <a:xfrm>
                <a:off x="4116826" y="4755626"/>
                <a:ext cx="1327223" cy="523220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DO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DO" sz="28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𝒙</m:t>
                          </m:r>
                        </m:e>
                        <m:sub>
                          <m:r>
                            <a:rPr lang="es-ES" sz="28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𝟐</m:t>
                          </m:r>
                        </m:sub>
                      </m:sSub>
                      <m:r>
                        <a:rPr lang="es-DO" sz="2800" b="1" i="1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r>
                        <a:rPr lang="es-E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s-DO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25 Rectángulo">
                <a:extLst>
                  <a:ext uri="{FF2B5EF4-FFF2-40B4-BE49-F238E27FC236}">
                    <a16:creationId xmlns:a16="http://schemas.microsoft.com/office/drawing/2014/main" id="{E81D5FF4-2FD7-2296-17B5-C044434304B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6826" y="4755626"/>
                <a:ext cx="1327223" cy="52322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27 Rectángulo">
                <a:extLst>
                  <a:ext uri="{FF2B5EF4-FFF2-40B4-BE49-F238E27FC236}">
                    <a16:creationId xmlns:a16="http://schemas.microsoft.com/office/drawing/2014/main" id="{EE7FE8C2-18BE-115C-A3DD-6AE17402C063}"/>
                  </a:ext>
                </a:extLst>
              </p:cNvPr>
              <p:cNvSpPr/>
              <p:nvPr/>
            </p:nvSpPr>
            <p:spPr>
              <a:xfrm>
                <a:off x="2372793" y="4625334"/>
                <a:ext cx="1347805" cy="783804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DO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DO" sz="2400" b="1" i="1">
                              <a:latin typeface="Cambria Math"/>
                            </a:rPr>
                            <m:t>𝒙</m:t>
                          </m:r>
                        </m:e>
                        <m:sub>
                          <m:r>
                            <a:rPr lang="es-ES" sz="2400" b="1" i="1">
                              <a:latin typeface="Cambria Math"/>
                            </a:rPr>
                            <m:t>𝟐</m:t>
                          </m:r>
                        </m:sub>
                      </m:sSub>
                      <m:r>
                        <a:rPr lang="es-DO" sz="2400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s-DO" sz="24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400" b="1" i="1" smtClean="0">
                              <a:latin typeface="Cambria Math" panose="02040503050406030204" pitchFamily="18" charset="0"/>
                            </a:rPr>
                            <m:t>𝟏𝟎</m:t>
                          </m:r>
                        </m:num>
                        <m:den>
                          <m:r>
                            <a:rPr lang="es-DO" sz="2400" b="1" i="1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s-DO" sz="2400" dirty="0"/>
              </a:p>
            </p:txBody>
          </p:sp>
        </mc:Choice>
        <mc:Fallback xmlns="">
          <p:sp>
            <p:nvSpPr>
              <p:cNvPr id="29" name="27 Rectángulo">
                <a:extLst>
                  <a:ext uri="{FF2B5EF4-FFF2-40B4-BE49-F238E27FC236}">
                    <a16:creationId xmlns:a16="http://schemas.microsoft.com/office/drawing/2014/main" id="{EE7FE8C2-18BE-115C-A3DD-6AE17402C0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2793" y="4625334"/>
                <a:ext cx="1347805" cy="783804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1 Rectángulo">
            <a:extLst>
              <a:ext uri="{FF2B5EF4-FFF2-40B4-BE49-F238E27FC236}">
                <a16:creationId xmlns:a16="http://schemas.microsoft.com/office/drawing/2014/main" id="{671B048F-235E-5D86-1DFA-770CFF61ED60}"/>
              </a:ext>
            </a:extLst>
          </p:cNvPr>
          <p:cNvSpPr/>
          <p:nvPr/>
        </p:nvSpPr>
        <p:spPr>
          <a:xfrm>
            <a:off x="5506429" y="3099421"/>
            <a:ext cx="14817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DO" b="1" dirty="0"/>
              <a:t>Simplificando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15 Rectángulo">
                <a:extLst>
                  <a:ext uri="{FF2B5EF4-FFF2-40B4-BE49-F238E27FC236}">
                    <a16:creationId xmlns:a16="http://schemas.microsoft.com/office/drawing/2014/main" id="{C3B2D3A5-088A-0FDD-F94D-6402F0894CEF}"/>
                  </a:ext>
                </a:extLst>
              </p:cNvPr>
              <p:cNvSpPr/>
              <p:nvPr/>
            </p:nvSpPr>
            <p:spPr>
              <a:xfrm>
                <a:off x="4291690" y="1355742"/>
                <a:ext cx="2553840" cy="470000"/>
              </a:xfrm>
              <a:prstGeom prst="rect">
                <a:avLst/>
              </a:prstGeom>
              <a:solidFill>
                <a:srgbClr val="FFC0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s-DO" sz="24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DO" sz="2400" b="1" i="1">
                              <a:latin typeface="Cambria Math"/>
                            </a:rPr>
                            <m:t> </m:t>
                          </m:r>
                          <m:r>
                            <a:rPr lang="es-ES" sz="2400" b="1" i="1">
                              <a:latin typeface="Cambria Math"/>
                            </a:rPr>
                            <m:t>𝒂𝒙</m:t>
                          </m:r>
                        </m:e>
                        <m:sup>
                          <m:r>
                            <a:rPr lang="es-DO" sz="2400" b="1" i="1"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s-ES" sz="2400" b="1" i="1">
                          <a:latin typeface="Cambria Math"/>
                        </a:rPr>
                        <m:t>+</m:t>
                      </m:r>
                      <m:r>
                        <a:rPr lang="es-ES" sz="2400" b="1" i="1">
                          <a:latin typeface="Cambria Math"/>
                        </a:rPr>
                        <m:t>𝒃𝒙</m:t>
                      </m:r>
                      <m:r>
                        <a:rPr lang="es-ES" sz="2400" b="1" i="1">
                          <a:latin typeface="Cambria Math"/>
                        </a:rPr>
                        <m:t>+</m:t>
                      </m:r>
                      <m:r>
                        <a:rPr lang="es-ES" sz="2400" b="1" i="1">
                          <a:latin typeface="Cambria Math"/>
                        </a:rPr>
                        <m:t>𝒄</m:t>
                      </m:r>
                      <m:r>
                        <a:rPr lang="es-ES" sz="2400" b="1" i="1">
                          <a:latin typeface="Cambria Math"/>
                        </a:rPr>
                        <m:t>=</m:t>
                      </m:r>
                      <m:r>
                        <a:rPr lang="es-ES" sz="2400" b="1" i="1">
                          <a:latin typeface="Cambria Math"/>
                        </a:rPr>
                        <m:t>𝟎</m:t>
                      </m:r>
                    </m:oMath>
                  </m:oMathPara>
                </a14:m>
                <a:endParaRPr lang="es-DO" sz="2400" dirty="0"/>
              </a:p>
            </p:txBody>
          </p:sp>
        </mc:Choice>
        <mc:Fallback xmlns="">
          <p:sp>
            <p:nvSpPr>
              <p:cNvPr id="34" name="15 Rectángulo">
                <a:extLst>
                  <a:ext uri="{FF2B5EF4-FFF2-40B4-BE49-F238E27FC236}">
                    <a16:creationId xmlns:a16="http://schemas.microsoft.com/office/drawing/2014/main" id="{C3B2D3A5-088A-0FDD-F94D-6402F0894CE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1690" y="1355742"/>
                <a:ext cx="2553840" cy="47000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7 Rectángulo">
                <a:extLst>
                  <a:ext uri="{FF2B5EF4-FFF2-40B4-BE49-F238E27FC236}">
                    <a16:creationId xmlns:a16="http://schemas.microsoft.com/office/drawing/2014/main" id="{FF47C471-3C55-6F7B-84E7-EDA98C57017C}"/>
                  </a:ext>
                </a:extLst>
              </p:cNvPr>
              <p:cNvSpPr/>
              <p:nvPr/>
            </p:nvSpPr>
            <p:spPr>
              <a:xfrm>
                <a:off x="7508429" y="42644"/>
                <a:ext cx="104490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DO" sz="2400" b="1" i="1">
                          <a:solidFill>
                            <a:srgbClr val="FF0000"/>
                          </a:solidFill>
                          <a:latin typeface="Cambria Math"/>
                        </a:rPr>
                        <m:t>𝒂</m:t>
                      </m:r>
                      <m:r>
                        <a:rPr lang="es-DO" sz="2400" b="1" i="1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r>
                        <a:rPr lang="es-DO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s-DO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3" name="7 Rectángulo">
                <a:extLst>
                  <a:ext uri="{FF2B5EF4-FFF2-40B4-BE49-F238E27FC236}">
                    <a16:creationId xmlns:a16="http://schemas.microsoft.com/office/drawing/2014/main" id="{FF47C471-3C55-6F7B-84E7-EDA98C57017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8429" y="42644"/>
                <a:ext cx="1044901" cy="461665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9 Rectángulo">
                <a:extLst>
                  <a:ext uri="{FF2B5EF4-FFF2-40B4-BE49-F238E27FC236}">
                    <a16:creationId xmlns:a16="http://schemas.microsoft.com/office/drawing/2014/main" id="{7001F029-A1B1-82EC-ECD2-FCEDC2CA9A27}"/>
                  </a:ext>
                </a:extLst>
              </p:cNvPr>
              <p:cNvSpPr/>
              <p:nvPr/>
            </p:nvSpPr>
            <p:spPr>
              <a:xfrm>
                <a:off x="7323857" y="1102129"/>
                <a:ext cx="140718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4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𝒄</m:t>
                      </m:r>
                      <m:r>
                        <a:rPr lang="es-DO" sz="2400" b="1" i="1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r>
                        <a:rPr lang="es-ES" sz="2400" b="1" i="1">
                          <a:solidFill>
                            <a:srgbClr val="FF0000"/>
                          </a:solidFill>
                          <a:latin typeface="Cambria Math"/>
                        </a:rPr>
                        <m:t>−</m:t>
                      </m:r>
                      <m:r>
                        <a:rPr lang="es-E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𝟑𝟎</m:t>
                      </m:r>
                    </m:oMath>
                  </m:oMathPara>
                </a14:m>
                <a:endParaRPr lang="es-DO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4" name="9 Rectángulo">
                <a:extLst>
                  <a:ext uri="{FF2B5EF4-FFF2-40B4-BE49-F238E27FC236}">
                    <a16:creationId xmlns:a16="http://schemas.microsoft.com/office/drawing/2014/main" id="{7001F029-A1B1-82EC-ECD2-FCEDC2CA9A2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3857" y="1102129"/>
                <a:ext cx="1407180" cy="461665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CuadroTexto 56">
            <a:extLst>
              <a:ext uri="{FF2B5EF4-FFF2-40B4-BE49-F238E27FC236}">
                <a16:creationId xmlns:a16="http://schemas.microsoft.com/office/drawing/2014/main" id="{BDD4C194-3CCA-4088-9738-922C3E0000DA}"/>
              </a:ext>
            </a:extLst>
          </p:cNvPr>
          <p:cNvSpPr txBox="1"/>
          <p:nvPr/>
        </p:nvSpPr>
        <p:spPr>
          <a:xfrm>
            <a:off x="9035839" y="3615591"/>
            <a:ext cx="246580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rgbClr val="FF0000"/>
                </a:solidFill>
              </a:rPr>
              <a:t>No se toma en cuenta, No puede haber un lado negativo</a:t>
            </a:r>
            <a:endParaRPr lang="en-US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uadroTexto 1">
                <a:extLst>
                  <a:ext uri="{FF2B5EF4-FFF2-40B4-BE49-F238E27FC236}">
                    <a16:creationId xmlns:a16="http://schemas.microsoft.com/office/drawing/2014/main" id="{BAF84F4D-45EA-D34A-58C3-314EFAD54A19}"/>
                  </a:ext>
                </a:extLst>
              </p:cNvPr>
              <p:cNvSpPr txBox="1"/>
              <p:nvPr/>
            </p:nvSpPr>
            <p:spPr>
              <a:xfrm>
                <a:off x="-71047" y="5467750"/>
                <a:ext cx="3210260" cy="103573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es-E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s-E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en-US" sz="3200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es-E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s-E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den>
                      </m:f>
                      <m:r>
                        <a:rPr lang="en-US" sz="3200" b="1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200" b="1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1" i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es-ES" sz="3200" b="1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s-ES" sz="32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3200" b="1" i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3200" b="1" i="1" smtClean="0">
                              <a:latin typeface="Cambria Math" panose="02040503050406030204" pitchFamily="18" charset="0"/>
                            </a:rPr>
                            <m:t>𝟏𝟎</m:t>
                          </m:r>
                        </m:den>
                      </m:f>
                    </m:oMath>
                  </m:oMathPara>
                </a14:m>
                <a:endParaRPr lang="en-US" sz="3200" b="1" dirty="0"/>
              </a:p>
            </p:txBody>
          </p:sp>
        </mc:Choice>
        <mc:Fallback xmlns="">
          <p:sp>
            <p:nvSpPr>
              <p:cNvPr id="2" name="CuadroTexto 1">
                <a:extLst>
                  <a:ext uri="{FF2B5EF4-FFF2-40B4-BE49-F238E27FC236}">
                    <a16:creationId xmlns:a16="http://schemas.microsoft.com/office/drawing/2014/main" id="{BAF84F4D-45EA-D34A-58C3-314EFAD54A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71047" y="5467750"/>
                <a:ext cx="3210260" cy="1035733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uadroTexto 3">
                <a:extLst>
                  <a:ext uri="{FF2B5EF4-FFF2-40B4-BE49-F238E27FC236}">
                    <a16:creationId xmlns:a16="http://schemas.microsoft.com/office/drawing/2014/main" id="{9AA26D67-CEEC-4924-4EAF-17A8FA6B6AEA}"/>
                  </a:ext>
                </a:extLst>
              </p:cNvPr>
              <p:cNvSpPr txBox="1"/>
              <p:nvPr/>
            </p:nvSpPr>
            <p:spPr>
              <a:xfrm>
                <a:off x="5720327" y="4304444"/>
                <a:ext cx="2092389" cy="100604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1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>
                              <a:latin typeface="Cambria Math" panose="02040503050406030204" pitchFamily="18" charset="0"/>
                            </a:rPr>
                            <m:t> </m:t>
                          </m:r>
                          <m:acc>
                            <m:accPr>
                              <m:chr m:val="̅"/>
                              <m:ctrlPr>
                                <a:rPr lang="en-US" sz="2800" b="1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800" b="1" i="1" smtClean="0">
                                  <a:latin typeface="Cambria Math" panose="02040503050406030204" pitchFamily="18" charset="0"/>
                                </a:rPr>
                                <m:t>𝑨</m:t>
                              </m:r>
                              <m:r>
                                <a:rPr lang="es-ES" sz="2800" b="1" i="1" smtClean="0">
                                  <a:latin typeface="Cambria Math" panose="02040503050406030204" pitchFamily="18" charset="0"/>
                                </a:rPr>
                                <m:t>𝑩</m:t>
                              </m:r>
                            </m:e>
                          </m:acc>
                        </m:num>
                        <m:den>
                          <m:r>
                            <a:rPr lang="en-US" sz="2800" b="1" i="0">
                              <a:latin typeface="Cambria Math" panose="02040503050406030204" pitchFamily="18" charset="0"/>
                            </a:rPr>
                            <m:t> </m:t>
                          </m:r>
                          <m:acc>
                            <m:accPr>
                              <m:chr m:val="̅"/>
                              <m:ctrlPr>
                                <a:rPr lang="en-US" sz="2800" b="1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800" b="1" i="1">
                                  <a:latin typeface="Cambria Math" panose="02040503050406030204" pitchFamily="18" charset="0"/>
                                </a:rPr>
                                <m:t>𝑩</m:t>
                              </m:r>
                              <m:r>
                                <a:rPr lang="es-ES" sz="2800" b="1" i="1" smtClean="0">
                                  <a:latin typeface="Cambria Math" panose="02040503050406030204" pitchFamily="18" charset="0"/>
                                </a:rPr>
                                <m:t>𝑪</m:t>
                              </m:r>
                            </m:e>
                          </m:acc>
                        </m:den>
                      </m:f>
                      <m:r>
                        <a:rPr lang="en-US" sz="2800" b="1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acc>
                            <m:accPr>
                              <m:chr m:val="̅"/>
                              <m:ctrlPr>
                                <a:rPr lang="en-US" sz="2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sz="2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𝑫𝑬</m:t>
                              </m:r>
                            </m:e>
                          </m:acc>
                        </m:num>
                        <m:den>
                          <m:r>
                            <a:rPr lang="en-US" sz="2800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acc>
                            <m:accPr>
                              <m:chr m:val="̅"/>
                              <m:ctrlPr>
                                <a:rPr lang="en-US" sz="2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sz="2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𝑬𝑪</m:t>
                              </m:r>
                            </m:e>
                          </m:acc>
                        </m:den>
                      </m:f>
                    </m:oMath>
                  </m:oMathPara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4" name="CuadroTexto 3">
                <a:extLst>
                  <a:ext uri="{FF2B5EF4-FFF2-40B4-BE49-F238E27FC236}">
                    <a16:creationId xmlns:a16="http://schemas.microsoft.com/office/drawing/2014/main" id="{9AA26D67-CEEC-4924-4EAF-17A8FA6B6A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0327" y="4304444"/>
                <a:ext cx="2092389" cy="1006045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uadroTexto 6">
                <a:extLst>
                  <a:ext uri="{FF2B5EF4-FFF2-40B4-BE49-F238E27FC236}">
                    <a16:creationId xmlns:a16="http://schemas.microsoft.com/office/drawing/2014/main" id="{3AB1903D-4780-4AF2-56CE-B7A0A5957C04}"/>
                  </a:ext>
                </a:extLst>
              </p:cNvPr>
              <p:cNvSpPr txBox="1"/>
              <p:nvPr/>
            </p:nvSpPr>
            <p:spPr>
              <a:xfrm>
                <a:off x="3312184" y="5430203"/>
                <a:ext cx="2116094" cy="103573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num>
                        <m:den>
                          <m:r>
                            <a:rPr lang="en-US" sz="3200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𝟏𝟓</m:t>
                          </m:r>
                        </m:den>
                      </m:f>
                      <m:r>
                        <a:rPr lang="en-US" sz="3200" b="1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200" b="1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1" i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3200" b="1" i="1" smtClean="0">
                              <a:latin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lang="en-US" sz="3200" b="1" i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3200" b="1" i="1" smtClean="0">
                              <a:latin typeface="Cambria Math" panose="02040503050406030204" pitchFamily="18" charset="0"/>
                            </a:rPr>
                            <m:t>𝟏𝟎</m:t>
                          </m:r>
                        </m:den>
                      </m:f>
                    </m:oMath>
                  </m:oMathPara>
                </a14:m>
                <a:endParaRPr lang="en-US" sz="3200" b="1" dirty="0"/>
              </a:p>
            </p:txBody>
          </p:sp>
        </mc:Choice>
        <mc:Fallback xmlns="">
          <p:sp>
            <p:nvSpPr>
              <p:cNvPr id="7" name="CuadroTexto 6">
                <a:extLst>
                  <a:ext uri="{FF2B5EF4-FFF2-40B4-BE49-F238E27FC236}">
                    <a16:creationId xmlns:a16="http://schemas.microsoft.com/office/drawing/2014/main" id="{3AB1903D-4780-4AF2-56CE-B7A0A5957C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2184" y="5430203"/>
                <a:ext cx="2116094" cy="1035733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uadroTexto 9">
                <a:extLst>
                  <a:ext uri="{FF2B5EF4-FFF2-40B4-BE49-F238E27FC236}">
                    <a16:creationId xmlns:a16="http://schemas.microsoft.com/office/drawing/2014/main" id="{7EE59886-8F0C-322C-FDC8-B7A512E17130}"/>
                  </a:ext>
                </a:extLst>
              </p:cNvPr>
              <p:cNvSpPr txBox="1"/>
              <p:nvPr/>
            </p:nvSpPr>
            <p:spPr>
              <a:xfrm>
                <a:off x="7891353" y="4402165"/>
                <a:ext cx="3210260" cy="10257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s-E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s-E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en-US" sz="3200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s-E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s-E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den>
                      </m:f>
                      <m:r>
                        <a:rPr lang="en-US" sz="3200" b="1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200" b="1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1" i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32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s-ES" sz="3200" b="1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s-ES" sz="32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3200" b="1" i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3200" b="1" i="1" smtClean="0">
                              <a:latin typeface="Cambria Math" panose="02040503050406030204" pitchFamily="18" charset="0"/>
                            </a:rPr>
                            <m:t>𝟏𝟎</m:t>
                          </m:r>
                        </m:den>
                      </m:f>
                    </m:oMath>
                  </m:oMathPara>
                </a14:m>
                <a:endParaRPr lang="en-US" sz="3200" b="1" dirty="0"/>
              </a:p>
            </p:txBody>
          </p:sp>
        </mc:Choice>
        <mc:Fallback xmlns="">
          <p:sp>
            <p:nvSpPr>
              <p:cNvPr id="10" name="CuadroTexto 9">
                <a:extLst>
                  <a:ext uri="{FF2B5EF4-FFF2-40B4-BE49-F238E27FC236}">
                    <a16:creationId xmlns:a16="http://schemas.microsoft.com/office/drawing/2014/main" id="{7EE59886-8F0C-322C-FDC8-B7A512E171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1353" y="4402165"/>
                <a:ext cx="3210260" cy="1025730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CuadroTexto 11">
            <a:extLst>
              <a:ext uri="{FF2B5EF4-FFF2-40B4-BE49-F238E27FC236}">
                <a16:creationId xmlns:a16="http://schemas.microsoft.com/office/drawing/2014/main" id="{B724B16D-EA31-F1B9-FCA5-05272EDD3CB2}"/>
              </a:ext>
            </a:extLst>
          </p:cNvPr>
          <p:cNvSpPr txBox="1"/>
          <p:nvPr/>
        </p:nvSpPr>
        <p:spPr>
          <a:xfrm>
            <a:off x="5718582" y="5985616"/>
            <a:ext cx="6190936" cy="3752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800" b="1" dirty="0">
                <a:solidFill>
                  <a:srgbClr val="000000"/>
                </a:solidFill>
                <a:effectLst/>
                <a:latin typeface="Open Sans Light" panose="020B03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belleza es un estado de ánimo (Émile Zola)</a:t>
            </a:r>
            <a:endParaRPr lang="en-US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AED009B7-6D62-46D4-5E1C-E8E78FFECD8F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8712374" y="128048"/>
            <a:ext cx="3305175" cy="2409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471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9" grpId="0"/>
      <p:bldP spid="3" grpId="0" animBg="1"/>
      <p:bldP spid="5" grpId="0"/>
      <p:bldP spid="6" grpId="0" animBg="1"/>
      <p:bldP spid="13" grpId="0" animBg="1"/>
      <p:bldP spid="17" grpId="0" animBg="1"/>
      <p:bldP spid="18" grpId="0" animBg="1"/>
      <p:bldP spid="19" grpId="0" animBg="1"/>
      <p:bldP spid="20" grpId="0" animBg="1"/>
      <p:bldP spid="21" grpId="0"/>
      <p:bldP spid="22" grpId="0" animBg="1"/>
      <p:bldP spid="25" grpId="0" animBg="1"/>
      <p:bldP spid="28" grpId="0" animBg="1"/>
      <p:bldP spid="29" grpId="0" animBg="1"/>
      <p:bldP spid="34" grpId="0" animBg="1"/>
      <p:bldP spid="53" grpId="0"/>
      <p:bldP spid="54" grpId="0"/>
      <p:bldP spid="2" grpId="0"/>
      <p:bldP spid="4" grpId="0"/>
      <p:bldP spid="7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CuadroTexto 6">
                <a:extLst>
                  <a:ext uri="{FF2B5EF4-FFF2-40B4-BE49-F238E27FC236}">
                    <a16:creationId xmlns:a16="http://schemas.microsoft.com/office/drawing/2014/main" id="{B3BFA917-BE61-2F3E-539A-DCC4FC84DA02}"/>
                  </a:ext>
                </a:extLst>
              </p:cNvPr>
              <p:cNvSpPr txBox="1"/>
              <p:nvPr/>
            </p:nvSpPr>
            <p:spPr>
              <a:xfrm>
                <a:off x="1461875" y="97316"/>
                <a:ext cx="11259161" cy="20655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s-DO" sz="3200" dirty="0">
                    <a:solidFill>
                      <a:srgbClr val="00000A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Calcule los lados si en el </a:t>
                </a:r>
                <a14:m>
                  <m:oMath xmlns:m="http://schemas.openxmlformats.org/officeDocument/2006/math">
                    <m:r>
                      <a:rPr lang="es-DO" sz="3200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∆</m:t>
                    </m:r>
                    <m:r>
                      <a:rPr lang="en-US" sz="3200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𝐴𝐵𝐶</m:t>
                    </m:r>
                    <m:r>
                      <a:rPr lang="en-US" sz="3200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 ∧</m:t>
                    </m:r>
                    <m:r>
                      <a:rPr lang="es-DO" sz="3200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  <m:r>
                      <a:rPr lang="es-DO" sz="3200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∆</m:t>
                    </m:r>
                    <m:r>
                      <a:rPr lang="es-ES" sz="3200" b="0" i="1" smtClean="0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𝐷</m:t>
                    </m:r>
                    <m:r>
                      <a:rPr lang="en-US" sz="3200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𝐸𝐶</m:t>
                    </m:r>
                  </m:oMath>
                </a14:m>
                <a:r>
                  <a:rPr lang="es-DO" sz="3200" dirty="0">
                    <a:solidFill>
                      <a:srgbClr val="00000A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son proporcionales. Sabiendo que el </a:t>
                </a:r>
                <a14:m>
                  <m:oMath xmlns:m="http://schemas.openxmlformats.org/officeDocument/2006/math">
                    <m:r>
                      <a:rPr lang="es-ES" sz="2800" b="1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∡</m:t>
                    </m:r>
                    <m:r>
                      <a:rPr lang="en-US" sz="2800" b="1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𝑨</m:t>
                    </m:r>
                    <m:r>
                      <a:rPr lang="es-ES" sz="2800" b="1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=∡</m:t>
                    </m:r>
                    <m:r>
                      <a:rPr lang="en-US" sz="2800" b="1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𝑫</m:t>
                    </m:r>
                    <m:r>
                      <a:rPr lang="es-ES" sz="2800" b="1" i="0" smtClean="0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, </m:t>
                    </m:r>
                    <m:r>
                      <a:rPr lang="es-ES" sz="2800" b="1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∡</m:t>
                    </m:r>
                    <m:r>
                      <a:rPr lang="en-US" sz="2800" b="1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𝑩</m:t>
                    </m:r>
                    <m:r>
                      <a:rPr lang="es-ES" sz="2800" b="1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=∡</m:t>
                    </m:r>
                    <m:r>
                      <a:rPr lang="en-US" sz="2800" b="1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𝑬</m:t>
                    </m:r>
                    <m:r>
                      <a:rPr lang="es-ES" sz="2800" b="1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, </m:t>
                    </m:r>
                    <m:acc>
                      <m:accPr>
                        <m:chr m:val="̅"/>
                        <m:ctrlPr>
                          <a:rPr lang="en-US" sz="2800" b="1" i="1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2800" b="1" i="1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𝑨𝑩</m:t>
                        </m:r>
                      </m:e>
                    </m:acc>
                    <m:r>
                      <a:rPr lang="es-DO" sz="2800" b="1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r>
                      <a:rPr lang="es-ES" sz="2800" b="1" i="1" smtClean="0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𝒙</m:t>
                    </m:r>
                    <m:r>
                      <a:rPr lang="es-ES" sz="2800" b="1" i="1" smtClean="0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+</m:t>
                    </m:r>
                    <m:r>
                      <a:rPr lang="es-ES" sz="2800" b="1" i="1" smtClean="0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𝟑</m:t>
                    </m:r>
                    <m:r>
                      <a:rPr lang="es-ES" sz="2800" b="1" i="1" smtClean="0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,</m:t>
                    </m:r>
                    <m:acc>
                      <m:accPr>
                        <m:chr m:val="̅"/>
                        <m:ctrlPr>
                          <a:rPr lang="en-US" sz="2800" b="1" i="1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2800" b="1" i="1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𝑩𝑪</m:t>
                        </m:r>
                      </m:e>
                    </m:acc>
                    <m:r>
                      <a:rPr lang="es-DO" sz="2800" b="1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r>
                      <a:rPr lang="es-ES" sz="2800" b="1" i="1" smtClean="0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𝟐</m:t>
                    </m:r>
                    <m:r>
                      <a:rPr lang="es-ES" sz="2800" b="1" i="1" smtClean="0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𝒙</m:t>
                    </m:r>
                    <m:r>
                      <a:rPr lang="es-ES" sz="2800" b="1" i="1" smtClean="0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+</m:t>
                    </m:r>
                    <m:r>
                      <a:rPr lang="es-ES" sz="2800" b="1" i="1" smtClean="0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𝟔</m:t>
                    </m:r>
                    <m:r>
                      <a:rPr lang="es-ES" sz="2800" b="1" i="1" smtClean="0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, </m:t>
                    </m:r>
                  </m:oMath>
                </a14:m>
                <a:endParaRPr lang="es-ES" sz="2800" b="1" i="1" dirty="0">
                  <a:solidFill>
                    <a:srgbClr val="00000A"/>
                  </a:solidFill>
                  <a:effectLst/>
                  <a:latin typeface="Cambria Math" panose="02040503050406030204" pitchFamily="18" charset="0"/>
                  <a:ea typeface="Times New Roman" panose="02020603050405020304" pitchFamily="18" charset="0"/>
                </a:endParaRPr>
              </a:p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800" b="1" i="1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2800" b="1" i="1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𝑫𝑬</m:t>
                        </m:r>
                      </m:e>
                    </m:acc>
                    <m:r>
                      <a:rPr lang="es-DO" sz="2800" b="1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r>
                      <a:rPr lang="es-DO" sz="2800" b="1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𝒙</m:t>
                    </m:r>
                    <m:r>
                      <a:rPr lang="es-ES" sz="2800" b="1" i="1" smtClean="0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−</m:t>
                    </m:r>
                    <m:r>
                      <a:rPr lang="es-ES" sz="2800" b="1" i="1" smtClean="0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𝟒</m:t>
                    </m:r>
                    <m:r>
                      <a:rPr lang="es-DO" sz="2800" b="1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,</m:t>
                    </m:r>
                    <m:r>
                      <a:rPr lang="es-ES" sz="2800" b="1" i="1" smtClean="0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  <m:r>
                      <a:rPr lang="es-DO" sz="2800" b="1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  <m:acc>
                      <m:accPr>
                        <m:chr m:val="̅"/>
                        <m:ctrlPr>
                          <a:rPr lang="en-US" sz="2800" b="1" i="1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2800" b="1" i="1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𝑬𝑪</m:t>
                        </m:r>
                      </m:e>
                    </m:acc>
                    <m:r>
                      <a:rPr lang="es-DO" sz="2800" b="1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r>
                      <a:rPr lang="es-ES" sz="2800" b="1" i="1" smtClean="0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𝟏𝟔</m:t>
                    </m:r>
                  </m:oMath>
                </a14:m>
                <a:r>
                  <a:rPr lang="es-DO" sz="3200" b="1" dirty="0">
                    <a:solidFill>
                      <a:srgbClr val="00000A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:r>
                  <a:rPr lang="es-DO" sz="3200" dirty="0">
                    <a:solidFill>
                      <a:srgbClr val="00000A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 Determine las longitudes de los </a:t>
                </a:r>
              </a:p>
              <a:p>
                <a:r>
                  <a:rPr lang="es-DO" sz="3200" dirty="0">
                    <a:solidFill>
                      <a:srgbClr val="00000A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segmentos </a:t>
                </a:r>
                <a14:m>
                  <m:oMath xmlns:m="http://schemas.openxmlformats.org/officeDocument/2006/math">
                    <m:r>
                      <a:rPr lang="es-DO" sz="3200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s-DO" sz="3200" dirty="0">
                    <a:solidFill>
                      <a:srgbClr val="00000A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3200" i="1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s-ES" sz="3200" b="0" i="1" smtClean="0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𝐴</m:t>
                        </m:r>
                        <m:r>
                          <a:rPr lang="en-US" sz="3200" i="1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𝐵</m:t>
                        </m:r>
                      </m:e>
                    </m:acc>
                    <m:r>
                      <a:rPr lang="es-DO" sz="3200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, </m:t>
                    </m:r>
                    <m:acc>
                      <m:accPr>
                        <m:chr m:val="̅"/>
                        <m:ctrlPr>
                          <a:rPr lang="en-US" sz="3200" i="1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s-ES" sz="3200" b="0" i="1" smtClean="0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𝐵</m:t>
                        </m:r>
                        <m:r>
                          <a:rPr lang="en-US" sz="3200" i="1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𝐶</m:t>
                        </m:r>
                      </m:e>
                    </m:acc>
                    <m:r>
                      <a:rPr lang="en-US" sz="3200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  <m:r>
                      <a:rPr lang="es-DO" sz="3200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𝑦</m:t>
                    </m:r>
                    <m:r>
                      <a:rPr lang="es-DO" sz="3200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  <m:acc>
                      <m:accPr>
                        <m:chr m:val="̅"/>
                        <m:ctrlPr>
                          <a:rPr lang="en-US" sz="3200" i="1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s-DO" sz="3200" i="1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𝐷𝐸</m:t>
                        </m:r>
                      </m:e>
                    </m:acc>
                  </m:oMath>
                </a14:m>
                <a:endParaRPr lang="en-US" sz="3200" dirty="0">
                  <a:solidFill>
                    <a:srgbClr val="00000A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CuadroTexto 6">
                <a:extLst>
                  <a:ext uri="{FF2B5EF4-FFF2-40B4-BE49-F238E27FC236}">
                    <a16:creationId xmlns:a16="http://schemas.microsoft.com/office/drawing/2014/main" id="{B3BFA917-BE61-2F3E-539A-DCC4FC84DA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1875" y="97316"/>
                <a:ext cx="11259161" cy="2065565"/>
              </a:xfrm>
              <a:prstGeom prst="rect">
                <a:avLst/>
              </a:prstGeom>
              <a:blipFill>
                <a:blip r:embed="rId3"/>
                <a:stretch>
                  <a:fillRect l="-1408" t="-4130" b="-85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478">
            <a:extLst>
              <a:ext uri="{FF2B5EF4-FFF2-40B4-BE49-F238E27FC236}">
                <a16:creationId xmlns:a16="http://schemas.microsoft.com/office/drawing/2014/main" id="{5996ABDA-E46D-A920-11ED-329EFAAE38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8634657" y="2179050"/>
            <a:ext cx="3107177" cy="2120416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CuadroTexto 8">
                <a:extLst>
                  <a:ext uri="{FF2B5EF4-FFF2-40B4-BE49-F238E27FC236}">
                    <a16:creationId xmlns:a16="http://schemas.microsoft.com/office/drawing/2014/main" id="{8AE8DF1F-D4F7-6441-3869-5EEF36CED816}"/>
                  </a:ext>
                </a:extLst>
              </p:cNvPr>
              <p:cNvSpPr txBox="1"/>
              <p:nvPr/>
            </p:nvSpPr>
            <p:spPr>
              <a:xfrm>
                <a:off x="790093" y="2736235"/>
                <a:ext cx="2092389" cy="100604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1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>
                              <a:latin typeface="Cambria Math" panose="02040503050406030204" pitchFamily="18" charset="0"/>
                            </a:rPr>
                            <m:t> </m:t>
                          </m:r>
                          <m:acc>
                            <m:accPr>
                              <m:chr m:val="̅"/>
                              <m:ctrlPr>
                                <a:rPr lang="en-US" sz="2800" b="1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800" b="1" i="1" smtClean="0">
                                  <a:latin typeface="Cambria Math" panose="02040503050406030204" pitchFamily="18" charset="0"/>
                                </a:rPr>
                                <m:t>𝑨</m:t>
                              </m:r>
                              <m:r>
                                <a:rPr lang="es-ES" sz="2800" b="1" i="1" smtClean="0">
                                  <a:latin typeface="Cambria Math" panose="02040503050406030204" pitchFamily="18" charset="0"/>
                                </a:rPr>
                                <m:t>𝑩</m:t>
                              </m:r>
                            </m:e>
                          </m:acc>
                        </m:num>
                        <m:den>
                          <m:r>
                            <a:rPr lang="en-US" sz="2800" b="1" i="0">
                              <a:latin typeface="Cambria Math" panose="02040503050406030204" pitchFamily="18" charset="0"/>
                            </a:rPr>
                            <m:t> </m:t>
                          </m:r>
                          <m:acc>
                            <m:accPr>
                              <m:chr m:val="̅"/>
                              <m:ctrlPr>
                                <a:rPr lang="en-US" sz="2800" b="1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800" b="1" i="1">
                                  <a:latin typeface="Cambria Math" panose="02040503050406030204" pitchFamily="18" charset="0"/>
                                </a:rPr>
                                <m:t>𝑩</m:t>
                              </m:r>
                              <m:r>
                                <a:rPr lang="es-ES" sz="2800" b="1" i="1" smtClean="0">
                                  <a:latin typeface="Cambria Math" panose="02040503050406030204" pitchFamily="18" charset="0"/>
                                </a:rPr>
                                <m:t>𝑪</m:t>
                              </m:r>
                            </m:e>
                          </m:acc>
                        </m:den>
                      </m:f>
                      <m:r>
                        <a:rPr lang="en-US" sz="2800" b="1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acc>
                            <m:accPr>
                              <m:chr m:val="̅"/>
                              <m:ctrlPr>
                                <a:rPr lang="en-US" sz="2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sz="2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𝑫𝑬</m:t>
                              </m:r>
                            </m:e>
                          </m:acc>
                        </m:num>
                        <m:den>
                          <m:r>
                            <a:rPr lang="en-US" sz="2800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acc>
                            <m:accPr>
                              <m:chr m:val="̅"/>
                              <m:ctrlPr>
                                <a:rPr lang="en-US" sz="2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sz="2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𝑬𝑪</m:t>
                              </m:r>
                            </m:e>
                          </m:acc>
                        </m:den>
                      </m:f>
                    </m:oMath>
                  </m:oMathPara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9" name="CuadroTexto 8">
                <a:extLst>
                  <a:ext uri="{FF2B5EF4-FFF2-40B4-BE49-F238E27FC236}">
                    <a16:creationId xmlns:a16="http://schemas.microsoft.com/office/drawing/2014/main" id="{8AE8DF1F-D4F7-6441-3869-5EEF36CED8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093" y="2736235"/>
                <a:ext cx="2092389" cy="100604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uadroTexto 9">
                <a:extLst>
                  <a:ext uri="{FF2B5EF4-FFF2-40B4-BE49-F238E27FC236}">
                    <a16:creationId xmlns:a16="http://schemas.microsoft.com/office/drawing/2014/main" id="{9B0A5414-9E56-5900-1F4D-CEA2B1B98918}"/>
                  </a:ext>
                </a:extLst>
              </p:cNvPr>
              <p:cNvSpPr txBox="1"/>
              <p:nvPr/>
            </p:nvSpPr>
            <p:spPr>
              <a:xfrm>
                <a:off x="4102655" y="3545950"/>
                <a:ext cx="3210260" cy="10257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s-E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s-E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US" sz="3200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s-E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s-E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s-E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  <m:r>
                        <a:rPr lang="en-US" sz="3200" b="1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200" b="1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1" i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32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s-ES" sz="3200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ES" sz="3200" b="1" i="1" smtClean="0"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en-US" sz="3200" b="1" i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3200" b="1" i="1" smtClean="0">
                              <a:latin typeface="Cambria Math" panose="02040503050406030204" pitchFamily="18" charset="0"/>
                            </a:rPr>
                            <m:t>𝟏𝟔</m:t>
                          </m:r>
                        </m:den>
                      </m:f>
                    </m:oMath>
                  </m:oMathPara>
                </a14:m>
                <a:endParaRPr lang="en-US" sz="3200" b="1" dirty="0"/>
              </a:p>
            </p:txBody>
          </p:sp>
        </mc:Choice>
        <mc:Fallback xmlns="">
          <p:sp>
            <p:nvSpPr>
              <p:cNvPr id="10" name="CuadroTexto 9">
                <a:extLst>
                  <a:ext uri="{FF2B5EF4-FFF2-40B4-BE49-F238E27FC236}">
                    <a16:creationId xmlns:a16="http://schemas.microsoft.com/office/drawing/2014/main" id="{9B0A5414-9E56-5900-1F4D-CEA2B1B989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2655" y="3545950"/>
                <a:ext cx="3210260" cy="102573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uadroTexto 11">
                <a:extLst>
                  <a:ext uri="{FF2B5EF4-FFF2-40B4-BE49-F238E27FC236}">
                    <a16:creationId xmlns:a16="http://schemas.microsoft.com/office/drawing/2014/main" id="{DFAD5903-BC96-F5A0-0957-EBD381A815B3}"/>
                  </a:ext>
                </a:extLst>
              </p:cNvPr>
              <p:cNvSpPr txBox="1"/>
              <p:nvPr/>
            </p:nvSpPr>
            <p:spPr>
              <a:xfrm>
                <a:off x="4002829" y="2364882"/>
                <a:ext cx="2391134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2800" b="1" i="1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es-ES" sz="2800" b="1" i="1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𝑨𝑩</m:t>
                          </m:r>
                        </m:e>
                      </m:acc>
                      <m:r>
                        <a:rPr lang="es-DO" sz="2800" b="1" i="1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s-ES" sz="2800" b="1" i="1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𝒙</m:t>
                      </m:r>
                      <m:r>
                        <a:rPr lang="es-ES" sz="2800" b="1" i="1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es-ES" sz="2800" b="1" i="1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𝟑</m:t>
                      </m:r>
                    </m:oMath>
                  </m:oMathPara>
                </a14:m>
                <a:endParaRPr lang="en-US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CuadroTexto 11">
                <a:extLst>
                  <a:ext uri="{FF2B5EF4-FFF2-40B4-BE49-F238E27FC236}">
                    <a16:creationId xmlns:a16="http://schemas.microsoft.com/office/drawing/2014/main" id="{DFAD5903-BC96-F5A0-0957-EBD381A815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2829" y="2364882"/>
                <a:ext cx="2391134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uadroTexto 14">
                <a:extLst>
                  <a:ext uri="{FF2B5EF4-FFF2-40B4-BE49-F238E27FC236}">
                    <a16:creationId xmlns:a16="http://schemas.microsoft.com/office/drawing/2014/main" id="{B350461E-5F26-FF96-E03C-F04CAD8C5277}"/>
                  </a:ext>
                </a:extLst>
              </p:cNvPr>
              <p:cNvSpPr txBox="1"/>
              <p:nvPr/>
            </p:nvSpPr>
            <p:spPr>
              <a:xfrm>
                <a:off x="6219334" y="2352628"/>
                <a:ext cx="2391134" cy="5241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2800" b="1" i="1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es-ES" sz="2800" b="1" i="1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𝑩𝑪</m:t>
                          </m:r>
                        </m:e>
                      </m:acc>
                      <m:r>
                        <a:rPr lang="es-DO" sz="2800" b="1" i="1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s-ES" sz="2800" b="1" i="1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𝟐</m:t>
                      </m:r>
                      <m:r>
                        <a:rPr lang="es-ES" sz="2800" b="1" i="1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𝒙</m:t>
                      </m:r>
                      <m:r>
                        <a:rPr lang="es-ES" sz="2800" b="1" i="1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es-ES" sz="2800" b="1" i="1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𝟔</m:t>
                      </m:r>
                    </m:oMath>
                  </m:oMathPara>
                </a14:m>
                <a:endParaRPr lang="en-US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CuadroTexto 14">
                <a:extLst>
                  <a:ext uri="{FF2B5EF4-FFF2-40B4-BE49-F238E27FC236}">
                    <a16:creationId xmlns:a16="http://schemas.microsoft.com/office/drawing/2014/main" id="{B350461E-5F26-FF96-E03C-F04CAD8C52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9334" y="2352628"/>
                <a:ext cx="2391134" cy="52411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uadroTexto 15">
                <a:extLst>
                  <a:ext uri="{FF2B5EF4-FFF2-40B4-BE49-F238E27FC236}">
                    <a16:creationId xmlns:a16="http://schemas.microsoft.com/office/drawing/2014/main" id="{410F5B2F-DC40-BC30-90B7-636754327D6C}"/>
                  </a:ext>
                </a:extLst>
              </p:cNvPr>
              <p:cNvSpPr txBox="1"/>
              <p:nvPr/>
            </p:nvSpPr>
            <p:spPr>
              <a:xfrm>
                <a:off x="3436066" y="3093684"/>
                <a:ext cx="2314703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800" b="1" i="1" smtClean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s-ES" sz="2800" b="1" i="1" smtClean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𝑫𝑬</m:t>
                        </m:r>
                      </m:e>
                    </m:acc>
                    <m:r>
                      <a:rPr lang="es-DO" sz="28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en-US" sz="2800" b="1" dirty="0">
                    <a:solidFill>
                      <a:srgbClr val="FF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s-ES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𝒙</m:t>
                    </m:r>
                    <m:r>
                      <a:rPr lang="es-ES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es-ES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𝟒</m:t>
                    </m:r>
                  </m:oMath>
                </a14:m>
                <a:endParaRPr lang="en-US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CuadroTexto 15">
                <a:extLst>
                  <a:ext uri="{FF2B5EF4-FFF2-40B4-BE49-F238E27FC236}">
                    <a16:creationId xmlns:a16="http://schemas.microsoft.com/office/drawing/2014/main" id="{410F5B2F-DC40-BC30-90B7-636754327D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6066" y="3093684"/>
                <a:ext cx="2314703" cy="52322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uadroTexto 16">
                <a:extLst>
                  <a:ext uri="{FF2B5EF4-FFF2-40B4-BE49-F238E27FC236}">
                    <a16:creationId xmlns:a16="http://schemas.microsoft.com/office/drawing/2014/main" id="{72FF237B-AE5B-CAC7-6F39-34C15D5F2409}"/>
                  </a:ext>
                </a:extLst>
              </p:cNvPr>
              <p:cNvSpPr txBox="1"/>
              <p:nvPr/>
            </p:nvSpPr>
            <p:spPr>
              <a:xfrm>
                <a:off x="5895889" y="3153496"/>
                <a:ext cx="2391134" cy="5241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800" b="1" i="1" smtClean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s-ES" sz="2800" b="1" i="1" smtClean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𝑬𝑪</m:t>
                        </m:r>
                      </m:e>
                    </m:acc>
                    <m:r>
                      <a:rPr lang="es-DO" sz="28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en-US" sz="2800" b="1" dirty="0">
                    <a:solidFill>
                      <a:srgbClr val="FF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s-ES" sz="28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𝟏𝟔</m:t>
                    </m:r>
                  </m:oMath>
                </a14:m>
                <a:endParaRPr lang="en-US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CuadroTexto 16">
                <a:extLst>
                  <a:ext uri="{FF2B5EF4-FFF2-40B4-BE49-F238E27FC236}">
                    <a16:creationId xmlns:a16="http://schemas.microsoft.com/office/drawing/2014/main" id="{72FF237B-AE5B-CAC7-6F39-34C15D5F24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5889" y="3153496"/>
                <a:ext cx="2391134" cy="52411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ángulo 1">
                <a:extLst>
                  <a:ext uri="{FF2B5EF4-FFF2-40B4-BE49-F238E27FC236}">
                    <a16:creationId xmlns:a16="http://schemas.microsoft.com/office/drawing/2014/main" id="{3BDB962B-79DE-E582-C54D-04F0C0561E5E}"/>
                  </a:ext>
                </a:extLst>
              </p:cNvPr>
              <p:cNvSpPr/>
              <p:nvPr/>
            </p:nvSpPr>
            <p:spPr>
              <a:xfrm>
                <a:off x="438468" y="4639173"/>
                <a:ext cx="5343129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s-DO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s-DO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∷</m:t>
                      </m:r>
                      <m:r>
                        <a:rPr lang="es-DO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s-DO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𝟏𝟔</m:t>
                      </m:r>
                    </m:oMath>
                  </m:oMathPara>
                </a14:m>
                <a:endParaRPr lang="es-DO" sz="3600" dirty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2" name="Rectángulo 1">
                <a:extLst>
                  <a:ext uri="{FF2B5EF4-FFF2-40B4-BE49-F238E27FC236}">
                    <a16:creationId xmlns:a16="http://schemas.microsoft.com/office/drawing/2014/main" id="{3BDB962B-79DE-E582-C54D-04F0C0561E5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468" y="4639173"/>
                <a:ext cx="5343129" cy="64633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uadroTexto 2">
                <a:extLst>
                  <a:ext uri="{FF2B5EF4-FFF2-40B4-BE49-F238E27FC236}">
                    <a16:creationId xmlns:a16="http://schemas.microsoft.com/office/drawing/2014/main" id="{B0DF22F0-AD07-8864-7C7F-67C7577820A0}"/>
                  </a:ext>
                </a:extLst>
              </p:cNvPr>
              <p:cNvSpPr txBox="1"/>
              <p:nvPr/>
            </p:nvSpPr>
            <p:spPr>
              <a:xfrm>
                <a:off x="619878" y="5466778"/>
                <a:ext cx="8469158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ctrlPr>
                          <a:rPr lang="es-ES" sz="3200" b="1" i="1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s-ES" sz="3200" b="1" i="1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  <m:r>
                          <a:rPr lang="es-ES" sz="3200" b="1" i="1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𝒙</m:t>
                        </m:r>
                        <m:r>
                          <a:rPr lang="es-ES" sz="3200" b="1" i="1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s-ES" sz="3200" b="1" i="1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𝟔</m:t>
                        </m:r>
                      </m:e>
                    </m:d>
                    <m:r>
                      <a:rPr lang="es-ES" sz="3200" b="1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×</m:t>
                    </m:r>
                    <m:d>
                      <m:dPr>
                        <m:ctrlPr>
                          <a:rPr lang="es-ES" sz="3200" b="1" i="1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s-ES" sz="3200" b="1" i="1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𝒙</m:t>
                        </m:r>
                        <m:r>
                          <a:rPr lang="es-ES" sz="3200" b="1" i="1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s-ES" sz="3200" b="1" i="1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𝟒</m:t>
                        </m:r>
                      </m:e>
                    </m:d>
                    <m:r>
                      <a:rPr lang="es-DO" sz="32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d>
                      <m:dPr>
                        <m:ctrlPr>
                          <a:rPr lang="es-ES" sz="3200" b="1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s-ES" sz="3200" b="1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𝒙</m:t>
                        </m:r>
                        <m:r>
                          <a:rPr lang="es-ES" sz="3200" b="1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s-ES" sz="3200" b="1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𝟑</m:t>
                        </m:r>
                      </m:e>
                    </m:d>
                    <m:r>
                      <a:rPr lang="es-ES" sz="32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×</m:t>
                    </m:r>
                    <m:d>
                      <m:dPr>
                        <m:ctrlPr>
                          <a:rPr lang="es-ES" sz="3200" b="1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s-ES" sz="3200" b="1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𝟏𝟔</m:t>
                        </m:r>
                      </m:e>
                    </m:d>
                  </m:oMath>
                </a14:m>
                <a:r>
                  <a:rPr lang="en-US" sz="3200" b="1" dirty="0"/>
                  <a:t> </a:t>
                </a:r>
              </a:p>
            </p:txBody>
          </p:sp>
        </mc:Choice>
        <mc:Fallback xmlns="">
          <p:sp>
            <p:nvSpPr>
              <p:cNvPr id="3" name="CuadroTexto 2">
                <a:extLst>
                  <a:ext uri="{FF2B5EF4-FFF2-40B4-BE49-F238E27FC236}">
                    <a16:creationId xmlns:a16="http://schemas.microsoft.com/office/drawing/2014/main" id="{B0DF22F0-AD07-8864-7C7F-67C7577820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878" y="5466778"/>
                <a:ext cx="8469158" cy="5847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CuadroTexto 18">
            <a:extLst>
              <a:ext uri="{FF2B5EF4-FFF2-40B4-BE49-F238E27FC236}">
                <a16:creationId xmlns:a16="http://schemas.microsoft.com/office/drawing/2014/main" id="{AACA8C11-F1DD-8CEF-CE2A-94F59C0E9AD3}"/>
              </a:ext>
            </a:extLst>
          </p:cNvPr>
          <p:cNvSpPr txBox="1"/>
          <p:nvPr/>
        </p:nvSpPr>
        <p:spPr>
          <a:xfrm>
            <a:off x="5829038" y="4711315"/>
            <a:ext cx="610849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400" dirty="0"/>
              <a:t>El producto de los medios es igual </a:t>
            </a:r>
          </a:p>
          <a:p>
            <a:r>
              <a:rPr lang="es-ES" sz="2400" dirty="0"/>
              <a:t>al producto de los extremos</a:t>
            </a:r>
            <a:endParaRPr lang="en-US" sz="24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47B0ADE-7897-F2AE-03CA-A1DCF50A7C1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175477" y="1639635"/>
            <a:ext cx="2120418" cy="3199244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6751B6D-886C-7713-9B5E-3FE1F87474F7}"/>
              </a:ext>
            </a:extLst>
          </p:cNvPr>
          <p:cNvSpPr txBox="1"/>
          <p:nvPr/>
        </p:nvSpPr>
        <p:spPr>
          <a:xfrm>
            <a:off x="531727" y="6054251"/>
            <a:ext cx="11220562" cy="3752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800" b="1" dirty="0">
                <a:solidFill>
                  <a:srgbClr val="222222"/>
                </a:solidFill>
                <a:effectLst/>
                <a:latin typeface="Open Sans Light" panose="020B03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«Trabajemos por y para la patria, que es trabajar para nuestros hijos y para nosotros mismos».</a:t>
            </a:r>
            <a:endParaRPr lang="en-US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8709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2" grpId="0"/>
      <p:bldP spid="15" grpId="0"/>
      <p:bldP spid="16" grpId="0"/>
      <p:bldP spid="17" grpId="0"/>
      <p:bldP spid="2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78">
            <a:extLst>
              <a:ext uri="{FF2B5EF4-FFF2-40B4-BE49-F238E27FC236}">
                <a16:creationId xmlns:a16="http://schemas.microsoft.com/office/drawing/2014/main" id="{5996ABDA-E46D-A920-11ED-329EFAAE38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8979775" y="134244"/>
            <a:ext cx="3107177" cy="2838687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uadroTexto 2">
                <a:extLst>
                  <a:ext uri="{FF2B5EF4-FFF2-40B4-BE49-F238E27FC236}">
                    <a16:creationId xmlns:a16="http://schemas.microsoft.com/office/drawing/2014/main" id="{B0DF22F0-AD07-8864-7C7F-67C7577820A0}"/>
                  </a:ext>
                </a:extLst>
              </p:cNvPr>
              <p:cNvSpPr txBox="1"/>
              <p:nvPr/>
            </p:nvSpPr>
            <p:spPr>
              <a:xfrm>
                <a:off x="2328757" y="10358"/>
                <a:ext cx="7055086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ctrlPr>
                          <a:rPr lang="es-ES" sz="3200" b="1" i="1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s-ES" sz="3200" b="1" i="1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  <m:r>
                          <a:rPr lang="es-ES" sz="3200" b="1" i="1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𝒙</m:t>
                        </m:r>
                        <m:r>
                          <a:rPr lang="es-ES" sz="3200" b="1" i="1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s-ES" sz="3200" b="1" i="1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𝟔</m:t>
                        </m:r>
                      </m:e>
                    </m:d>
                    <m:r>
                      <a:rPr lang="es-ES" sz="3200" b="1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×</m:t>
                    </m:r>
                    <m:d>
                      <m:dPr>
                        <m:ctrlPr>
                          <a:rPr lang="es-ES" sz="3200" b="1" i="1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s-ES" sz="3200" b="1" i="1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𝒙</m:t>
                        </m:r>
                        <m:r>
                          <a:rPr lang="es-ES" sz="3200" b="1" i="1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s-ES" sz="3200" b="1" i="1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𝟒</m:t>
                        </m:r>
                      </m:e>
                    </m:d>
                    <m:r>
                      <a:rPr lang="es-DO" sz="32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d>
                      <m:dPr>
                        <m:ctrlPr>
                          <a:rPr lang="es-ES" sz="3200" b="1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s-ES" sz="3200" b="1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𝒙</m:t>
                        </m:r>
                        <m:r>
                          <a:rPr lang="es-ES" sz="3200" b="1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s-ES" sz="3200" b="1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𝟑</m:t>
                        </m:r>
                      </m:e>
                    </m:d>
                    <m:r>
                      <a:rPr lang="es-ES" sz="32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×</m:t>
                    </m:r>
                    <m:d>
                      <m:dPr>
                        <m:ctrlPr>
                          <a:rPr lang="es-ES" sz="3200" b="1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s-ES" sz="3200" b="1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𝟏𝟔</m:t>
                        </m:r>
                      </m:e>
                    </m:d>
                  </m:oMath>
                </a14:m>
                <a:r>
                  <a:rPr lang="en-US" sz="3200" b="1" dirty="0"/>
                  <a:t> </a:t>
                </a:r>
              </a:p>
            </p:txBody>
          </p:sp>
        </mc:Choice>
        <mc:Fallback xmlns="">
          <p:sp>
            <p:nvSpPr>
              <p:cNvPr id="3" name="CuadroTexto 2">
                <a:extLst>
                  <a:ext uri="{FF2B5EF4-FFF2-40B4-BE49-F238E27FC236}">
                    <a16:creationId xmlns:a16="http://schemas.microsoft.com/office/drawing/2014/main" id="{B0DF22F0-AD07-8864-7C7F-67C7577820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8757" y="10358"/>
                <a:ext cx="7055086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Imagen 4">
            <a:extLst>
              <a:ext uri="{FF2B5EF4-FFF2-40B4-BE49-F238E27FC236}">
                <a16:creationId xmlns:a16="http://schemas.microsoft.com/office/drawing/2014/main" id="{047B0ADE-7897-F2AE-03CA-A1DCF50A7C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14020" y="0"/>
            <a:ext cx="3077980" cy="319924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CuadroTexto 3">
                <a:extLst>
                  <a:ext uri="{FF2B5EF4-FFF2-40B4-BE49-F238E27FC236}">
                    <a16:creationId xmlns:a16="http://schemas.microsoft.com/office/drawing/2014/main" id="{EA4DDA17-2502-20B6-50E1-23729C19ABAA}"/>
                  </a:ext>
                </a:extLst>
              </p:cNvPr>
              <p:cNvSpPr txBox="1"/>
              <p:nvPr/>
            </p:nvSpPr>
            <p:spPr>
              <a:xfrm>
                <a:off x="682144" y="1526129"/>
                <a:ext cx="7079012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s-ES" sz="3200" b="1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s-ES" sz="3200" b="1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𝟐</m:t>
                          </m:r>
                          <m:r>
                            <a:rPr lang="es-ES" sz="3200" b="1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𝒙</m:t>
                          </m:r>
                        </m:e>
                      </m:d>
                      <m:r>
                        <a:rPr lang="es-ES" sz="32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d>
                        <m:dPr>
                          <m:ctrlPr>
                            <a:rPr lang="es-ES" sz="3200" b="1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s-ES" sz="3200" b="1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𝒙</m:t>
                          </m:r>
                          <m:r>
                            <a:rPr lang="es-ES" sz="3200" b="1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es-ES" sz="3200" b="1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𝟒</m:t>
                          </m:r>
                        </m:e>
                      </m:d>
                      <m:r>
                        <a:rPr lang="es-ES" sz="3200" b="1" i="1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es-ES" sz="3200" b="1" i="1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𝟔</m:t>
                      </m:r>
                      <m:d>
                        <m:dPr>
                          <m:ctrlPr>
                            <a:rPr lang="es-ES" sz="3200" b="1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s-ES" sz="3200" b="1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𝒙</m:t>
                          </m:r>
                          <m:r>
                            <a:rPr lang="es-ES" sz="3200" b="1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es-ES" sz="3200" b="1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𝟒</m:t>
                          </m:r>
                        </m:e>
                      </m:d>
                      <m:r>
                        <a:rPr lang="es-DO" sz="3200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s-ES" sz="32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𝟏𝟔</m:t>
                      </m:r>
                      <m:r>
                        <a:rPr lang="es-ES" sz="32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𝒙</m:t>
                      </m:r>
                      <m:r>
                        <a:rPr lang="es-ES" sz="32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es-ES" sz="32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𝟒𝟖</m:t>
                      </m:r>
                    </m:oMath>
                  </m:oMathPara>
                </a14:m>
                <a:endParaRPr lang="en-US" sz="3200" b="1" dirty="0"/>
              </a:p>
            </p:txBody>
          </p:sp>
        </mc:Choice>
        <mc:Fallback xmlns="">
          <p:sp>
            <p:nvSpPr>
              <p:cNvPr id="4" name="CuadroTexto 3">
                <a:extLst>
                  <a:ext uri="{FF2B5EF4-FFF2-40B4-BE49-F238E27FC236}">
                    <a16:creationId xmlns:a16="http://schemas.microsoft.com/office/drawing/2014/main" id="{EA4DDA17-2502-20B6-50E1-23729C19AB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144" y="1526129"/>
                <a:ext cx="7079012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uadroTexto 5">
            <a:extLst>
              <a:ext uri="{FF2B5EF4-FFF2-40B4-BE49-F238E27FC236}">
                <a16:creationId xmlns:a16="http://schemas.microsoft.com/office/drawing/2014/main" id="{FB1CB068-23AC-6DD1-B067-D281C5F9A40D}"/>
              </a:ext>
            </a:extLst>
          </p:cNvPr>
          <p:cNvSpPr txBox="1"/>
          <p:nvPr/>
        </p:nvSpPr>
        <p:spPr>
          <a:xfrm>
            <a:off x="1667656" y="887623"/>
            <a:ext cx="60935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800" b="1" dirty="0"/>
              <a:t>Aplicando la propiedad distributiva</a:t>
            </a:r>
            <a:endParaRPr lang="en-US" sz="28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7">
                <a:extLst>
                  <a:ext uri="{FF2B5EF4-FFF2-40B4-BE49-F238E27FC236}">
                    <a16:creationId xmlns:a16="http://schemas.microsoft.com/office/drawing/2014/main" id="{6AAC6BCE-BA49-5E75-A92C-E7FC5F709A42}"/>
                  </a:ext>
                </a:extLst>
              </p:cNvPr>
              <p:cNvSpPr/>
              <p:nvPr/>
            </p:nvSpPr>
            <p:spPr>
              <a:xfrm>
                <a:off x="384416" y="2301560"/>
                <a:ext cx="6752105" cy="6588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s-DO" sz="36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DO" sz="3600" b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36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s-DO" sz="36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s-DO" sz="3600" b="1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s-ES" sz="3600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3600" b="1" i="1" smtClean="0"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es-DO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𝟐𝟒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sz="3600" b="1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𝟏</m:t>
                      </m:r>
                      <m:r>
                        <a:rPr lang="es-ES" sz="36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𝟔</m:t>
                      </m:r>
                      <m:r>
                        <a:rPr lang="es-ES" sz="3600" b="1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𝒙</m:t>
                      </m:r>
                      <m:r>
                        <a:rPr lang="es-ES" sz="3600" b="1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es-ES" sz="3600" b="1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𝟒𝟖</m:t>
                      </m:r>
                    </m:oMath>
                  </m:oMathPara>
                </a14:m>
                <a:endParaRPr lang="es-DO" sz="3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Rectangle 17">
                <a:extLst>
                  <a:ext uri="{FF2B5EF4-FFF2-40B4-BE49-F238E27FC236}">
                    <a16:creationId xmlns:a16="http://schemas.microsoft.com/office/drawing/2014/main" id="{6AAC6BCE-BA49-5E75-A92C-E7FC5F709A4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416" y="2301560"/>
                <a:ext cx="6752105" cy="65889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7">
                <a:extLst>
                  <a:ext uri="{FF2B5EF4-FFF2-40B4-BE49-F238E27FC236}">
                    <a16:creationId xmlns:a16="http://schemas.microsoft.com/office/drawing/2014/main" id="{1587E25E-F601-479C-849C-833F50B7C954}"/>
                  </a:ext>
                </a:extLst>
              </p:cNvPr>
              <p:cNvSpPr/>
              <p:nvPr/>
            </p:nvSpPr>
            <p:spPr>
              <a:xfrm>
                <a:off x="0" y="3157453"/>
                <a:ext cx="5660460" cy="6588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s-DO" sz="36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DO" sz="3600" b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36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s-DO" sz="36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s-DO" sz="3600" b="1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s-ES" sz="3600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3600" b="1" i="1" smtClean="0"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𝟐𝟒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sz="3600" b="1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𝟏</m:t>
                      </m:r>
                      <m:r>
                        <a:rPr lang="es-ES" sz="36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𝟔</m:t>
                      </m:r>
                      <m:r>
                        <a:rPr lang="es-ES" sz="3600" b="1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𝒙</m:t>
                      </m:r>
                      <m:r>
                        <a:rPr lang="es-ES" sz="3600" b="1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es-ES" sz="3600" b="1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𝟒𝟖</m:t>
                      </m:r>
                    </m:oMath>
                  </m:oMathPara>
                </a14:m>
                <a:endParaRPr lang="es-DO" sz="3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Rectangle 17">
                <a:extLst>
                  <a:ext uri="{FF2B5EF4-FFF2-40B4-BE49-F238E27FC236}">
                    <a16:creationId xmlns:a16="http://schemas.microsoft.com/office/drawing/2014/main" id="{1587E25E-F601-479C-849C-833F50B7C95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157453"/>
                <a:ext cx="5660460" cy="65889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7">
                <a:extLst>
                  <a:ext uri="{FF2B5EF4-FFF2-40B4-BE49-F238E27FC236}">
                    <a16:creationId xmlns:a16="http://schemas.microsoft.com/office/drawing/2014/main" id="{CB9150DB-7FE5-B1F8-CF05-0471B292A9CE}"/>
                  </a:ext>
                </a:extLst>
              </p:cNvPr>
              <p:cNvSpPr/>
              <p:nvPr/>
            </p:nvSpPr>
            <p:spPr>
              <a:xfrm>
                <a:off x="190018" y="3816351"/>
                <a:ext cx="8395183" cy="6588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s-DO" sz="36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DO" sz="3600" b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36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s-DO" sz="36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s-DO" sz="3600" b="1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s-ES" sz="3600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3600" b="1" i="1" smtClean="0"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𝟐𝟒</m:t>
                      </m:r>
                      <m:r>
                        <a:rPr lang="es-ES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𝟏𝟔</m:t>
                      </m:r>
                      <m:r>
                        <a:rPr lang="es-ES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sz="3600" b="1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𝟏</m:t>
                      </m:r>
                      <m:r>
                        <a:rPr lang="es-ES" sz="36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𝟔</m:t>
                      </m:r>
                      <m:r>
                        <a:rPr lang="es-ES" sz="3600" b="1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𝒙</m:t>
                      </m:r>
                      <m:r>
                        <a:rPr lang="es-ES" sz="3600" b="1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es-ES" sz="3600" b="1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𝟒𝟖</m:t>
                      </m:r>
                      <m:r>
                        <a:rPr lang="es-ES" sz="36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36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𝟏𝟔</m:t>
                      </m:r>
                      <m:r>
                        <a:rPr lang="es-ES" sz="36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s-DO" sz="3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Rectangle 17">
                <a:extLst>
                  <a:ext uri="{FF2B5EF4-FFF2-40B4-BE49-F238E27FC236}">
                    <a16:creationId xmlns:a16="http://schemas.microsoft.com/office/drawing/2014/main" id="{CB9150DB-7FE5-B1F8-CF05-0471B292A9C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018" y="3816351"/>
                <a:ext cx="8395183" cy="65889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7">
                <a:extLst>
                  <a:ext uri="{FF2B5EF4-FFF2-40B4-BE49-F238E27FC236}">
                    <a16:creationId xmlns:a16="http://schemas.microsoft.com/office/drawing/2014/main" id="{6B58EA55-F2D4-A560-E4D4-32B55D4F9A57}"/>
                  </a:ext>
                </a:extLst>
              </p:cNvPr>
              <p:cNvSpPr/>
              <p:nvPr/>
            </p:nvSpPr>
            <p:spPr>
              <a:xfrm>
                <a:off x="516814" y="4556662"/>
                <a:ext cx="4568815" cy="6588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s-DO" sz="36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DO" sz="3600" b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36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s-DO" sz="36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s-DO" sz="3600" b="1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s-ES" sz="3600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3600" b="1" i="1" smtClean="0">
                          <a:latin typeface="Cambria Math" panose="02040503050406030204" pitchFamily="18" charset="0"/>
                        </a:rPr>
                        <m:t>𝟏𝟖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𝟐𝟒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sz="3600" b="1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𝟒</m:t>
                      </m:r>
                      <m:r>
                        <a:rPr lang="es-ES" sz="36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𝟖</m:t>
                      </m:r>
                    </m:oMath>
                  </m:oMathPara>
                </a14:m>
                <a:endParaRPr lang="es-DO" sz="3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Rectangle 17">
                <a:extLst>
                  <a:ext uri="{FF2B5EF4-FFF2-40B4-BE49-F238E27FC236}">
                    <a16:creationId xmlns:a16="http://schemas.microsoft.com/office/drawing/2014/main" id="{6B58EA55-F2D4-A560-E4D4-32B55D4F9A5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814" y="4556662"/>
                <a:ext cx="4568815" cy="65889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17">
                <a:extLst>
                  <a:ext uri="{FF2B5EF4-FFF2-40B4-BE49-F238E27FC236}">
                    <a16:creationId xmlns:a16="http://schemas.microsoft.com/office/drawing/2014/main" id="{08066A18-AC30-FEF5-0488-9D2A2E6BA5D7}"/>
                  </a:ext>
                </a:extLst>
              </p:cNvPr>
              <p:cNvSpPr/>
              <p:nvPr/>
            </p:nvSpPr>
            <p:spPr>
              <a:xfrm>
                <a:off x="5106592" y="4575242"/>
                <a:ext cx="6251968" cy="6588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s-DO" sz="36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DO" sz="3600" b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36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s-DO" sz="36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s-DO" sz="3600" b="1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s-ES" sz="3600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3600" b="1" i="1" smtClean="0">
                          <a:latin typeface="Cambria Math" panose="02040503050406030204" pitchFamily="18" charset="0"/>
                        </a:rPr>
                        <m:t>𝟏𝟖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𝟐𝟒</m:t>
                      </m:r>
                      <m:r>
                        <m:rPr>
                          <m:nor/>
                        </m:rPr>
                        <a:rPr lang="es-ES" sz="3600" b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s-ES" sz="36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48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sz="3600" b="1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𝟒</m:t>
                      </m:r>
                      <m:r>
                        <a:rPr lang="es-ES" sz="36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𝟖</m:t>
                      </m:r>
                      <m:r>
                        <m:rPr>
                          <m:nor/>
                        </m:rPr>
                        <a:rPr lang="es-ES" sz="3600" b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s-ES" sz="36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48</m:t>
                      </m:r>
                    </m:oMath>
                  </m:oMathPara>
                </a14:m>
                <a:endParaRPr lang="es-DO" sz="3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Rectangle 17">
                <a:extLst>
                  <a:ext uri="{FF2B5EF4-FFF2-40B4-BE49-F238E27FC236}">
                    <a16:creationId xmlns:a16="http://schemas.microsoft.com/office/drawing/2014/main" id="{08066A18-AC30-FEF5-0488-9D2A2E6BA5D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6592" y="4575242"/>
                <a:ext cx="6251968" cy="65889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17">
                <a:extLst>
                  <a:ext uri="{FF2B5EF4-FFF2-40B4-BE49-F238E27FC236}">
                    <a16:creationId xmlns:a16="http://schemas.microsoft.com/office/drawing/2014/main" id="{BEBB33EB-3AAE-A835-1688-E836DAA3A7C8}"/>
                  </a:ext>
                </a:extLst>
              </p:cNvPr>
              <p:cNvSpPr/>
              <p:nvPr/>
            </p:nvSpPr>
            <p:spPr>
              <a:xfrm>
                <a:off x="3939478" y="5244168"/>
                <a:ext cx="4293098" cy="658898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s-DO" sz="36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DO" sz="3600" b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3600" b="1" i="0" smtClean="0"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s-DO" sz="36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s-DO" sz="3600" b="1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s-ES" sz="3600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3600" b="1" i="1" smtClean="0">
                          <a:latin typeface="Cambria Math" panose="02040503050406030204" pitchFamily="18" charset="0"/>
                        </a:rPr>
                        <m:t>𝟏𝟖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𝟕𝟐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sz="36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𝟎</m:t>
                      </m:r>
                    </m:oMath>
                  </m:oMathPara>
                </a14:m>
                <a:endParaRPr lang="es-DO" sz="3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Rectangle 17">
                <a:extLst>
                  <a:ext uri="{FF2B5EF4-FFF2-40B4-BE49-F238E27FC236}">
                    <a16:creationId xmlns:a16="http://schemas.microsoft.com/office/drawing/2014/main" id="{BEBB33EB-3AAE-A835-1688-E836DAA3A7C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9478" y="5244168"/>
                <a:ext cx="4293098" cy="65889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uadroTexto 6">
            <a:extLst>
              <a:ext uri="{FF2B5EF4-FFF2-40B4-BE49-F238E27FC236}">
                <a16:creationId xmlns:a16="http://schemas.microsoft.com/office/drawing/2014/main" id="{FDAD459E-4C8E-248D-DF2F-C70438E253F1}"/>
              </a:ext>
            </a:extLst>
          </p:cNvPr>
          <p:cNvSpPr txBox="1"/>
          <p:nvPr/>
        </p:nvSpPr>
        <p:spPr>
          <a:xfrm>
            <a:off x="384417" y="5913094"/>
            <a:ext cx="113828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b="1" dirty="0">
                <a:solidFill>
                  <a:srgbClr val="00010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“Si lo que llamamos amor no nos lleva más allá de nosotros mismos, entonces no es amor”—  Oswald Chambers.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874015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13" grpId="0"/>
      <p:bldP spid="11" grpId="0"/>
      <p:bldP spid="14" grpId="0"/>
      <p:bldP spid="20" grpId="0"/>
      <p:bldP spid="21" grpId="0"/>
      <p:bldP spid="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78">
            <a:extLst>
              <a:ext uri="{FF2B5EF4-FFF2-40B4-BE49-F238E27FC236}">
                <a16:creationId xmlns:a16="http://schemas.microsoft.com/office/drawing/2014/main" id="{5996ABDA-E46D-A920-11ED-329EFAAE38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9338910" y="493381"/>
            <a:ext cx="3107177" cy="212041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47B0ADE-7897-F2AE-03CA-A1DCF50A7C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14201" y="87481"/>
            <a:ext cx="2120418" cy="319924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17">
                <a:extLst>
                  <a:ext uri="{FF2B5EF4-FFF2-40B4-BE49-F238E27FC236}">
                    <a16:creationId xmlns:a16="http://schemas.microsoft.com/office/drawing/2014/main" id="{BEBB33EB-3AAE-A835-1688-E836DAA3A7C8}"/>
                  </a:ext>
                </a:extLst>
              </p:cNvPr>
              <p:cNvSpPr/>
              <p:nvPr/>
            </p:nvSpPr>
            <p:spPr>
              <a:xfrm>
                <a:off x="1920831" y="117532"/>
                <a:ext cx="4293098" cy="658898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s-DO" sz="36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DO" sz="3600" b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3600" b="1" i="0" smtClean="0"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s-DO" sz="36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s-DO" sz="3600" b="1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s-ES" sz="3600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3600" b="1" i="1" smtClean="0">
                          <a:latin typeface="Cambria Math" panose="02040503050406030204" pitchFamily="18" charset="0"/>
                        </a:rPr>
                        <m:t>𝟏𝟖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𝟕𝟐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sz="36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𝟎</m:t>
                      </m:r>
                    </m:oMath>
                  </m:oMathPara>
                </a14:m>
                <a:endParaRPr lang="es-DO" sz="3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Rectangle 17">
                <a:extLst>
                  <a:ext uri="{FF2B5EF4-FFF2-40B4-BE49-F238E27FC236}">
                    <a16:creationId xmlns:a16="http://schemas.microsoft.com/office/drawing/2014/main" id="{BEBB33EB-3AAE-A835-1688-E836DAA3A7C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0831" y="117532"/>
                <a:ext cx="4293098" cy="65889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8 Rectángulo">
                <a:extLst>
                  <a:ext uri="{FF2B5EF4-FFF2-40B4-BE49-F238E27FC236}">
                    <a16:creationId xmlns:a16="http://schemas.microsoft.com/office/drawing/2014/main" id="{43343C92-6B24-D107-8DA6-6909ED7D3B1C}"/>
                  </a:ext>
                </a:extLst>
              </p:cNvPr>
              <p:cNvSpPr/>
              <p:nvPr/>
            </p:nvSpPr>
            <p:spPr>
              <a:xfrm>
                <a:off x="1203298" y="2318542"/>
                <a:ext cx="3945696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s-DO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DO" sz="32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𝒙</m:t>
                          </m:r>
                          <m:r>
                            <a:rPr lang="es-E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E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e>
                      </m:d>
                      <m:r>
                        <a:rPr lang="es-DO" sz="3200" b="1">
                          <a:solidFill>
                            <a:srgbClr val="FF0000"/>
                          </a:solidFill>
                          <a:latin typeface="Cambria Math"/>
                        </a:rPr>
                        <m:t>(</m:t>
                      </m:r>
                      <m:r>
                        <a:rPr lang="es-DO" sz="3200" b="1" i="1">
                          <a:solidFill>
                            <a:srgbClr val="FF0000"/>
                          </a:solidFill>
                          <a:latin typeface="Cambria Math"/>
                        </a:rPr>
                        <m:t>𝒙</m:t>
                      </m:r>
                      <m:r>
                        <a:rPr lang="es-ES" sz="32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ES" sz="32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s-DO" sz="3200" b="1">
                          <a:solidFill>
                            <a:srgbClr val="FF0000"/>
                          </a:solidFill>
                          <a:latin typeface="Cambria Math"/>
                        </a:rPr>
                        <m:t>)=</m:t>
                      </m:r>
                      <m:r>
                        <a:rPr lang="es-DO" sz="3200" b="1" i="1">
                          <a:solidFill>
                            <a:srgbClr val="FF0000"/>
                          </a:solidFill>
                          <a:latin typeface="Cambria Math"/>
                        </a:rPr>
                        <m:t>𝟎</m:t>
                      </m:r>
                    </m:oMath>
                  </m:oMathPara>
                </a14:m>
                <a:endParaRPr lang="es-DO" sz="3200" b="1" dirty="0">
                  <a:solidFill>
                    <a:srgbClr val="FF0000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2" name="8 Rectángulo">
                <a:extLst>
                  <a:ext uri="{FF2B5EF4-FFF2-40B4-BE49-F238E27FC236}">
                    <a16:creationId xmlns:a16="http://schemas.microsoft.com/office/drawing/2014/main" id="{43343C92-6B24-D107-8DA6-6909ED7D3B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3298" y="2318542"/>
                <a:ext cx="3945696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8">
            <a:extLst>
              <a:ext uri="{FF2B5EF4-FFF2-40B4-BE49-F238E27FC236}">
                <a16:creationId xmlns:a16="http://schemas.microsoft.com/office/drawing/2014/main" id="{9E78A9DA-1D1E-238E-44E7-81E109C052FC}"/>
              </a:ext>
            </a:extLst>
          </p:cNvPr>
          <p:cNvSpPr/>
          <p:nvPr/>
        </p:nvSpPr>
        <p:spPr>
          <a:xfrm>
            <a:off x="1079292" y="1487545"/>
            <a:ext cx="617203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dirty="0"/>
              <a:t>Determinando los valores de x, aplicando factorización.</a:t>
            </a: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10 Rectángulo">
                <a:extLst>
                  <a:ext uri="{FF2B5EF4-FFF2-40B4-BE49-F238E27FC236}">
                    <a16:creationId xmlns:a16="http://schemas.microsoft.com/office/drawing/2014/main" id="{A0CABC40-B5F7-0CB3-E521-56FDFF165DE7}"/>
                  </a:ext>
                </a:extLst>
              </p:cNvPr>
              <p:cNvSpPr/>
              <p:nvPr/>
            </p:nvSpPr>
            <p:spPr>
              <a:xfrm>
                <a:off x="1367061" y="3051974"/>
                <a:ext cx="2294218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 xmlns:m="http://schemas.openxmlformats.org/officeDocument/2006/math">
                    <m:r>
                      <a:rPr lang="es-DO" sz="3200" b="1" i="1" smtClean="0">
                        <a:solidFill>
                          <a:prstClr val="black"/>
                        </a:solidFill>
                        <a:latin typeface="Cambria Math"/>
                      </a:rPr>
                      <m:t>𝒙</m:t>
                    </m:r>
                    <m:r>
                      <a:rPr lang="es-ES" sz="3200" b="1" i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s-ES" sz="3200" b="1" i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𝟏𝟐</m:t>
                    </m:r>
                    <m:r>
                      <a:rPr lang="es-DO" sz="3200" b="1">
                        <a:solidFill>
                          <a:prstClr val="black"/>
                        </a:solidFill>
                        <a:latin typeface="Cambria Math"/>
                      </a:rPr>
                      <m:t>=</m:t>
                    </m:r>
                    <m:r>
                      <a:rPr lang="es-DO" sz="3200" b="1" i="1">
                        <a:solidFill>
                          <a:prstClr val="black"/>
                        </a:solidFill>
                        <a:latin typeface="Cambria Math"/>
                      </a:rPr>
                      <m:t>𝟎</m:t>
                    </m:r>
                  </m:oMath>
                </a14:m>
                <a:r>
                  <a:rPr lang="es-DO" sz="3200" b="1" dirty="0">
                    <a:solidFill>
                      <a:prstClr val="black"/>
                    </a:solidFill>
                    <a:latin typeface="Arial" charset="0"/>
                    <a:cs typeface="Arial" charset="0"/>
                  </a:rPr>
                  <a:t> </a:t>
                </a:r>
              </a:p>
            </p:txBody>
          </p:sp>
        </mc:Choice>
        <mc:Fallback xmlns="">
          <p:sp>
            <p:nvSpPr>
              <p:cNvPr id="9" name="10 Rectángulo">
                <a:extLst>
                  <a:ext uri="{FF2B5EF4-FFF2-40B4-BE49-F238E27FC236}">
                    <a16:creationId xmlns:a16="http://schemas.microsoft.com/office/drawing/2014/main" id="{A0CABC40-B5F7-0CB3-E521-56FDFF165DE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7061" y="3051974"/>
                <a:ext cx="2294218" cy="5847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12 Rectángulo">
                <a:extLst>
                  <a:ext uri="{FF2B5EF4-FFF2-40B4-BE49-F238E27FC236}">
                    <a16:creationId xmlns:a16="http://schemas.microsoft.com/office/drawing/2014/main" id="{CA4B443A-423A-2026-4CDA-761FEE84C8AB}"/>
                  </a:ext>
                </a:extLst>
              </p:cNvPr>
              <p:cNvSpPr/>
              <p:nvPr/>
            </p:nvSpPr>
            <p:spPr>
              <a:xfrm>
                <a:off x="1367061" y="3733732"/>
                <a:ext cx="2028119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 xmlns:m="http://schemas.openxmlformats.org/officeDocument/2006/math">
                    <m:r>
                      <a:rPr lang="es-DO" sz="3200" b="1" i="1" smtClean="0">
                        <a:solidFill>
                          <a:prstClr val="black"/>
                        </a:solidFill>
                        <a:latin typeface="Cambria Math"/>
                      </a:rPr>
                      <m:t>𝐱</m:t>
                    </m:r>
                    <m:r>
                      <a:rPr lang="es-ES" sz="3200" b="1" i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s-ES" sz="3200" b="1" i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𝟑</m:t>
                    </m:r>
                    <m:r>
                      <a:rPr lang="es-DO" sz="3200" b="1">
                        <a:solidFill>
                          <a:prstClr val="black"/>
                        </a:solidFill>
                        <a:latin typeface="Cambria Math"/>
                      </a:rPr>
                      <m:t>=</m:t>
                    </m:r>
                    <m:r>
                      <a:rPr lang="es-DO" sz="3200" b="1" i="1">
                        <a:solidFill>
                          <a:prstClr val="black"/>
                        </a:solidFill>
                        <a:latin typeface="Cambria Math"/>
                      </a:rPr>
                      <m:t>𝟎</m:t>
                    </m:r>
                  </m:oMath>
                </a14:m>
                <a:r>
                  <a:rPr lang="es-DO" sz="3200" dirty="0">
                    <a:solidFill>
                      <a:prstClr val="black"/>
                    </a:solidFill>
                    <a:latin typeface="Arial" charset="0"/>
                    <a:cs typeface="Arial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0" name="12 Rectángulo">
                <a:extLst>
                  <a:ext uri="{FF2B5EF4-FFF2-40B4-BE49-F238E27FC236}">
                    <a16:creationId xmlns:a16="http://schemas.microsoft.com/office/drawing/2014/main" id="{CA4B443A-423A-2026-4CDA-761FEE84C8A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7061" y="3733732"/>
                <a:ext cx="2028119" cy="5847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13 Rectángulo">
                <a:extLst>
                  <a:ext uri="{FF2B5EF4-FFF2-40B4-BE49-F238E27FC236}">
                    <a16:creationId xmlns:a16="http://schemas.microsoft.com/office/drawing/2014/main" id="{D78EE55C-16D7-14DE-FE90-FE90BCF67289}"/>
                  </a:ext>
                </a:extLst>
              </p:cNvPr>
              <p:cNvSpPr/>
              <p:nvPr/>
            </p:nvSpPr>
            <p:spPr>
              <a:xfrm>
                <a:off x="7962547" y="3107178"/>
                <a:ext cx="1629357" cy="584775"/>
              </a:xfrm>
              <a:prstGeom prst="rect">
                <a:avLst/>
              </a:prstGeom>
              <a:solidFill>
                <a:srgbClr val="FFC000"/>
              </a:solidFill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DO" sz="32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𝐱</m:t>
                      </m:r>
                      <m:r>
                        <a:rPr lang="es-DO" sz="3200" b="1">
                          <a:solidFill>
                            <a:srgbClr val="FF0000"/>
                          </a:solidFill>
                          <a:latin typeface="Cambria Math"/>
                        </a:rPr>
                        <m:t> =</m:t>
                      </m:r>
                      <m:r>
                        <a:rPr lang="es-ES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𝟏𝟐</m:t>
                      </m:r>
                    </m:oMath>
                  </m:oMathPara>
                </a14:m>
                <a:endParaRPr lang="es-DO" sz="3200" b="1" dirty="0">
                  <a:solidFill>
                    <a:srgbClr val="FF0000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12" name="13 Rectángulo">
                <a:extLst>
                  <a:ext uri="{FF2B5EF4-FFF2-40B4-BE49-F238E27FC236}">
                    <a16:creationId xmlns:a16="http://schemas.microsoft.com/office/drawing/2014/main" id="{D78EE55C-16D7-14DE-FE90-FE90BCF6728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2547" y="3107178"/>
                <a:ext cx="1629357" cy="5847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10 Rectángulo">
                <a:extLst>
                  <a:ext uri="{FF2B5EF4-FFF2-40B4-BE49-F238E27FC236}">
                    <a16:creationId xmlns:a16="http://schemas.microsoft.com/office/drawing/2014/main" id="{F7394420-9B48-30BF-21C3-398157141A86}"/>
                  </a:ext>
                </a:extLst>
              </p:cNvPr>
              <p:cNvSpPr/>
              <p:nvPr/>
            </p:nvSpPr>
            <p:spPr>
              <a:xfrm>
                <a:off x="3732203" y="3079974"/>
                <a:ext cx="4252318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 xmlns:m="http://schemas.openxmlformats.org/officeDocument/2006/math">
                    <m:r>
                      <a:rPr lang="es-DO" sz="3200" b="1" i="1" smtClean="0">
                        <a:solidFill>
                          <a:prstClr val="black"/>
                        </a:solidFill>
                        <a:latin typeface="Cambria Math"/>
                      </a:rPr>
                      <m:t>𝒙</m:t>
                    </m:r>
                    <m:r>
                      <a:rPr lang="es-ES" sz="3200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s-ES" sz="3200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𝟏𝟐</m:t>
                    </m:r>
                    <m:r>
                      <a:rPr lang="es-ES" sz="3200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s-ES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𝟏𝟐</m:t>
                    </m:r>
                    <m:r>
                      <a:rPr lang="es-DO" sz="3200" b="1">
                        <a:solidFill>
                          <a:prstClr val="black"/>
                        </a:solidFill>
                        <a:latin typeface="Cambria Math"/>
                      </a:rPr>
                      <m:t>=</m:t>
                    </m:r>
                    <m:r>
                      <a:rPr lang="es-ES" sz="3200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𝟎</m:t>
                    </m:r>
                    <m:r>
                      <a:rPr lang="es-ES" sz="3200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s-ES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𝟏𝟐</m:t>
                    </m:r>
                  </m:oMath>
                </a14:m>
                <a:r>
                  <a:rPr lang="es-DO" sz="3200" b="1" dirty="0">
                    <a:solidFill>
                      <a:srgbClr val="FF0000"/>
                    </a:solidFill>
                    <a:latin typeface="Arial" charset="0"/>
                    <a:cs typeface="Arial" charset="0"/>
                  </a:rPr>
                  <a:t> </a:t>
                </a:r>
                <a:endParaRPr lang="es-DO" sz="3200" b="1" dirty="0">
                  <a:solidFill>
                    <a:prstClr val="black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15" name="10 Rectángulo">
                <a:extLst>
                  <a:ext uri="{FF2B5EF4-FFF2-40B4-BE49-F238E27FC236}">
                    <a16:creationId xmlns:a16="http://schemas.microsoft.com/office/drawing/2014/main" id="{F7394420-9B48-30BF-21C3-398157141A8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2203" y="3079974"/>
                <a:ext cx="4252318" cy="5847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12 Rectángulo">
                <a:extLst>
                  <a:ext uri="{FF2B5EF4-FFF2-40B4-BE49-F238E27FC236}">
                    <a16:creationId xmlns:a16="http://schemas.microsoft.com/office/drawing/2014/main" id="{CD7B3A29-B51C-A183-66F7-4FBFDED0FDC6}"/>
                  </a:ext>
                </a:extLst>
              </p:cNvPr>
              <p:cNvSpPr/>
              <p:nvPr/>
            </p:nvSpPr>
            <p:spPr>
              <a:xfrm>
                <a:off x="3499556" y="3767370"/>
                <a:ext cx="3495701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 xmlns:m="http://schemas.openxmlformats.org/officeDocument/2006/math">
                    <m:r>
                      <a:rPr lang="es-DO" sz="3200" b="1" i="1" smtClean="0">
                        <a:solidFill>
                          <a:prstClr val="black"/>
                        </a:solidFill>
                        <a:latin typeface="Cambria Math"/>
                      </a:rPr>
                      <m:t>𝐱</m:t>
                    </m:r>
                    <m:r>
                      <a:rPr lang="es-ES" sz="3200" b="1" i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s-ES" sz="3200" b="1" i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𝟑</m:t>
                    </m:r>
                    <m:r>
                      <a:rPr lang="es-ES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s-ES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</m:t>
                    </m:r>
                    <m:r>
                      <a:rPr lang="es-DO" sz="3200" b="1">
                        <a:solidFill>
                          <a:prstClr val="black"/>
                        </a:solidFill>
                        <a:latin typeface="Cambria Math"/>
                      </a:rPr>
                      <m:t>=</m:t>
                    </m:r>
                    <m:r>
                      <a:rPr lang="es-DO" sz="3200" b="1" i="1">
                        <a:solidFill>
                          <a:prstClr val="black"/>
                        </a:solidFill>
                        <a:latin typeface="Cambria Math"/>
                      </a:rPr>
                      <m:t>𝟎</m:t>
                    </m:r>
                    <m:r>
                      <a:rPr lang="es-ES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s-ES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</m:t>
                    </m:r>
                  </m:oMath>
                </a14:m>
                <a:r>
                  <a:rPr lang="es-DO" sz="3200" dirty="0">
                    <a:solidFill>
                      <a:srgbClr val="FF0000"/>
                    </a:solidFill>
                    <a:latin typeface="Arial" charset="0"/>
                    <a:cs typeface="Arial" charset="0"/>
                  </a:rPr>
                  <a:t> </a:t>
                </a:r>
                <a:endParaRPr lang="es-DO" sz="3200" dirty="0">
                  <a:solidFill>
                    <a:prstClr val="black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16" name="12 Rectángulo">
                <a:extLst>
                  <a:ext uri="{FF2B5EF4-FFF2-40B4-BE49-F238E27FC236}">
                    <a16:creationId xmlns:a16="http://schemas.microsoft.com/office/drawing/2014/main" id="{CD7B3A29-B51C-A183-66F7-4FBFDED0FDC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9556" y="3767370"/>
                <a:ext cx="3495701" cy="5847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CuadroTexto 17">
            <a:extLst>
              <a:ext uri="{FF2B5EF4-FFF2-40B4-BE49-F238E27FC236}">
                <a16:creationId xmlns:a16="http://schemas.microsoft.com/office/drawing/2014/main" id="{3EC6FC49-C0D0-68F7-B487-437FB252B409}"/>
              </a:ext>
            </a:extLst>
          </p:cNvPr>
          <p:cNvSpPr txBox="1"/>
          <p:nvPr/>
        </p:nvSpPr>
        <p:spPr>
          <a:xfrm>
            <a:off x="9556909" y="3589649"/>
            <a:ext cx="172182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b="1" dirty="0">
                <a:solidFill>
                  <a:srgbClr val="00B050"/>
                </a:solidFill>
              </a:rPr>
              <a:t>No es posible, ya que ningún lado puede ser negativo</a:t>
            </a:r>
            <a:endParaRPr lang="en-US" sz="2000" b="1" dirty="0">
              <a:solidFill>
                <a:srgbClr val="00B05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7">
                <a:extLst>
                  <a:ext uri="{FF2B5EF4-FFF2-40B4-BE49-F238E27FC236}">
                    <a16:creationId xmlns:a16="http://schemas.microsoft.com/office/drawing/2014/main" id="{79203265-D44D-0801-F747-BD78610D0104}"/>
                  </a:ext>
                </a:extLst>
              </p:cNvPr>
              <p:cNvSpPr/>
              <p:nvPr/>
            </p:nvSpPr>
            <p:spPr>
              <a:xfrm>
                <a:off x="7074323" y="3889550"/>
                <a:ext cx="1776448" cy="646331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s-DO" sz="3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Rectangle 17">
                <a:extLst>
                  <a:ext uri="{FF2B5EF4-FFF2-40B4-BE49-F238E27FC236}">
                    <a16:creationId xmlns:a16="http://schemas.microsoft.com/office/drawing/2014/main" id="{79203265-D44D-0801-F747-BD78610D010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4323" y="3889550"/>
                <a:ext cx="1776448" cy="646331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uadroTexto 21">
                <a:extLst>
                  <a:ext uri="{FF2B5EF4-FFF2-40B4-BE49-F238E27FC236}">
                    <a16:creationId xmlns:a16="http://schemas.microsoft.com/office/drawing/2014/main" id="{54963B7D-741B-568B-08A4-5EE51108C5FF}"/>
                  </a:ext>
                </a:extLst>
              </p:cNvPr>
              <p:cNvSpPr txBox="1"/>
              <p:nvPr/>
            </p:nvSpPr>
            <p:spPr>
              <a:xfrm>
                <a:off x="5543559" y="4760681"/>
                <a:ext cx="4013349" cy="108715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  <m:r>
                            <a:rPr lang="es-E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s-E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US" sz="3200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d>
                            <m:dPr>
                              <m:ctrlPr>
                                <a:rPr lang="es-ES" sz="32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ES" sz="32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𝟏𝟐</m:t>
                              </m:r>
                            </m:e>
                          </m:d>
                          <m:r>
                            <a:rPr lang="es-E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s-E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  <m:r>
                        <a:rPr lang="en-US" sz="3200" b="1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200" b="1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1" i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  <m:r>
                            <a:rPr lang="es-E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E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en-US" sz="3200" b="1" i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3200" b="1" i="1" smtClean="0">
                              <a:latin typeface="Cambria Math" panose="02040503050406030204" pitchFamily="18" charset="0"/>
                            </a:rPr>
                            <m:t>𝟏𝟔</m:t>
                          </m:r>
                        </m:den>
                      </m:f>
                    </m:oMath>
                  </m:oMathPara>
                </a14:m>
                <a:endParaRPr lang="en-US" sz="3200" b="1" dirty="0"/>
              </a:p>
            </p:txBody>
          </p:sp>
        </mc:Choice>
        <mc:Fallback xmlns="">
          <p:sp>
            <p:nvSpPr>
              <p:cNvPr id="22" name="CuadroTexto 21">
                <a:extLst>
                  <a:ext uri="{FF2B5EF4-FFF2-40B4-BE49-F238E27FC236}">
                    <a16:creationId xmlns:a16="http://schemas.microsoft.com/office/drawing/2014/main" id="{54963B7D-741B-568B-08A4-5EE51108C5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3559" y="4760681"/>
                <a:ext cx="4013349" cy="108715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uadroTexto 23">
                <a:extLst>
                  <a:ext uri="{FF2B5EF4-FFF2-40B4-BE49-F238E27FC236}">
                    <a16:creationId xmlns:a16="http://schemas.microsoft.com/office/drawing/2014/main" id="{74A940BC-B304-1A35-1E31-11E9B2CD5F08}"/>
                  </a:ext>
                </a:extLst>
              </p:cNvPr>
              <p:cNvSpPr txBox="1"/>
              <p:nvPr/>
            </p:nvSpPr>
            <p:spPr>
              <a:xfrm>
                <a:off x="543730" y="4577166"/>
                <a:ext cx="2092389" cy="100604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1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>
                              <a:latin typeface="Cambria Math" panose="02040503050406030204" pitchFamily="18" charset="0"/>
                            </a:rPr>
                            <m:t> </m:t>
                          </m:r>
                          <m:acc>
                            <m:accPr>
                              <m:chr m:val="̅"/>
                              <m:ctrlPr>
                                <a:rPr lang="en-US" sz="2800" b="1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800" b="1" i="1" smtClean="0">
                                  <a:latin typeface="Cambria Math" panose="02040503050406030204" pitchFamily="18" charset="0"/>
                                </a:rPr>
                                <m:t>𝑨</m:t>
                              </m:r>
                              <m:r>
                                <a:rPr lang="es-ES" sz="2800" b="1" i="1" smtClean="0">
                                  <a:latin typeface="Cambria Math" panose="02040503050406030204" pitchFamily="18" charset="0"/>
                                </a:rPr>
                                <m:t>𝑩</m:t>
                              </m:r>
                            </m:e>
                          </m:acc>
                        </m:num>
                        <m:den>
                          <m:r>
                            <a:rPr lang="en-US" sz="2800" b="1" i="0">
                              <a:latin typeface="Cambria Math" panose="02040503050406030204" pitchFamily="18" charset="0"/>
                            </a:rPr>
                            <m:t> </m:t>
                          </m:r>
                          <m:acc>
                            <m:accPr>
                              <m:chr m:val="̅"/>
                              <m:ctrlPr>
                                <a:rPr lang="en-US" sz="2800" b="1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800" b="1" i="1">
                                  <a:latin typeface="Cambria Math" panose="02040503050406030204" pitchFamily="18" charset="0"/>
                                </a:rPr>
                                <m:t>𝑩</m:t>
                              </m:r>
                              <m:r>
                                <a:rPr lang="es-ES" sz="2800" b="1" i="1" smtClean="0">
                                  <a:latin typeface="Cambria Math" panose="02040503050406030204" pitchFamily="18" charset="0"/>
                                </a:rPr>
                                <m:t>𝑪</m:t>
                              </m:r>
                            </m:e>
                          </m:acc>
                        </m:den>
                      </m:f>
                      <m:r>
                        <a:rPr lang="en-US" sz="2800" b="1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acc>
                            <m:accPr>
                              <m:chr m:val="̅"/>
                              <m:ctrlPr>
                                <a:rPr lang="en-US" sz="2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sz="2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𝑫𝑬</m:t>
                              </m:r>
                            </m:e>
                          </m:acc>
                        </m:num>
                        <m:den>
                          <m:r>
                            <a:rPr lang="en-US" sz="2800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acc>
                            <m:accPr>
                              <m:chr m:val="̅"/>
                              <m:ctrlPr>
                                <a:rPr lang="en-US" sz="2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sz="2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𝑬𝑪</m:t>
                              </m:r>
                            </m:e>
                          </m:acc>
                        </m:den>
                      </m:f>
                    </m:oMath>
                  </m:oMathPara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24" name="CuadroTexto 23">
                <a:extLst>
                  <a:ext uri="{FF2B5EF4-FFF2-40B4-BE49-F238E27FC236}">
                    <a16:creationId xmlns:a16="http://schemas.microsoft.com/office/drawing/2014/main" id="{74A940BC-B304-1A35-1E31-11E9B2CD5F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730" y="4577166"/>
                <a:ext cx="2092389" cy="100604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CuadroTexto 24">
                <a:extLst>
                  <a:ext uri="{FF2B5EF4-FFF2-40B4-BE49-F238E27FC236}">
                    <a16:creationId xmlns:a16="http://schemas.microsoft.com/office/drawing/2014/main" id="{6831B6BE-5C71-293F-AE98-2535644989D4}"/>
                  </a:ext>
                </a:extLst>
              </p:cNvPr>
              <p:cNvSpPr txBox="1"/>
              <p:nvPr/>
            </p:nvSpPr>
            <p:spPr>
              <a:xfrm>
                <a:off x="9965732" y="4785626"/>
                <a:ext cx="2116094" cy="103573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𝟏𝟓</m:t>
                          </m:r>
                        </m:num>
                        <m:den>
                          <m:r>
                            <a:rPr lang="en-US" sz="3200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𝟑𝟎</m:t>
                          </m:r>
                        </m:den>
                      </m:f>
                      <m:r>
                        <a:rPr lang="en-US" sz="3200" b="1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200" b="1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1" i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3200" b="1" i="1" smtClean="0">
                              <a:latin typeface="Cambria Math" panose="02040503050406030204" pitchFamily="18" charset="0"/>
                            </a:rPr>
                            <m:t>𝟖</m:t>
                          </m:r>
                        </m:num>
                        <m:den>
                          <m:r>
                            <a:rPr lang="en-US" sz="3200" b="1" i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3200" b="1" i="1" smtClean="0">
                              <a:latin typeface="Cambria Math" panose="02040503050406030204" pitchFamily="18" charset="0"/>
                            </a:rPr>
                            <m:t>𝟏𝟔</m:t>
                          </m:r>
                        </m:den>
                      </m:f>
                    </m:oMath>
                  </m:oMathPara>
                </a14:m>
                <a:endParaRPr lang="en-US" sz="3200" b="1" dirty="0"/>
              </a:p>
            </p:txBody>
          </p:sp>
        </mc:Choice>
        <mc:Fallback xmlns="">
          <p:sp>
            <p:nvSpPr>
              <p:cNvPr id="25" name="CuadroTexto 24">
                <a:extLst>
                  <a:ext uri="{FF2B5EF4-FFF2-40B4-BE49-F238E27FC236}">
                    <a16:creationId xmlns:a16="http://schemas.microsoft.com/office/drawing/2014/main" id="{6831B6BE-5C71-293F-AE98-2535644989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65732" y="4785626"/>
                <a:ext cx="2116094" cy="1035733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CuadroTexto 26">
            <a:extLst>
              <a:ext uri="{FF2B5EF4-FFF2-40B4-BE49-F238E27FC236}">
                <a16:creationId xmlns:a16="http://schemas.microsoft.com/office/drawing/2014/main" id="{A3CE904E-377A-9451-1F06-023D650AC7D7}"/>
              </a:ext>
            </a:extLst>
          </p:cNvPr>
          <p:cNvSpPr txBox="1"/>
          <p:nvPr/>
        </p:nvSpPr>
        <p:spPr>
          <a:xfrm>
            <a:off x="6417933" y="58804"/>
            <a:ext cx="447456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400" b="1" dirty="0"/>
              <a:t>Si observa todos los elementos se pueden dividir entre </a:t>
            </a:r>
            <a:r>
              <a:rPr lang="es-ES" sz="2400" b="1" dirty="0">
                <a:solidFill>
                  <a:srgbClr val="FF0000"/>
                </a:solidFill>
              </a:rPr>
              <a:t>2</a:t>
            </a:r>
            <a:r>
              <a:rPr lang="es-ES" sz="2400" b="1" dirty="0"/>
              <a:t> </a:t>
            </a: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17">
                <a:extLst>
                  <a:ext uri="{FF2B5EF4-FFF2-40B4-BE49-F238E27FC236}">
                    <a16:creationId xmlns:a16="http://schemas.microsoft.com/office/drawing/2014/main" id="{05144D5F-3D8D-DC78-3BC3-3FFAF0CF0C29}"/>
                  </a:ext>
                </a:extLst>
              </p:cNvPr>
              <p:cNvSpPr/>
              <p:nvPr/>
            </p:nvSpPr>
            <p:spPr>
              <a:xfrm>
                <a:off x="1801895" y="794679"/>
                <a:ext cx="3741665" cy="658898"/>
              </a:xfrm>
              <a:prstGeom prst="rect">
                <a:avLst/>
              </a:prstGeom>
              <a:solidFill>
                <a:srgbClr val="92D05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s-DO" sz="36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DO" sz="3600" b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DO" sz="36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s-DO" sz="3600" b="1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s-ES" sz="3600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3600" b="1" i="1" smtClean="0"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𝟑𝟔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sz="36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𝟎</m:t>
                      </m:r>
                    </m:oMath>
                  </m:oMathPara>
                </a14:m>
                <a:endParaRPr lang="es-DO" sz="3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Rectangle 17">
                <a:extLst>
                  <a:ext uri="{FF2B5EF4-FFF2-40B4-BE49-F238E27FC236}">
                    <a16:creationId xmlns:a16="http://schemas.microsoft.com/office/drawing/2014/main" id="{05144D5F-3D8D-DC78-3BC3-3FFAF0CF0C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1895" y="794679"/>
                <a:ext cx="3741665" cy="658898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" name="Imagen 29">
            <a:extLst>
              <a:ext uri="{FF2B5EF4-FFF2-40B4-BE49-F238E27FC236}">
                <a16:creationId xmlns:a16="http://schemas.microsoft.com/office/drawing/2014/main" id="{C8FDBD2C-19D8-31F3-DE4A-083035713196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948142" y="1093048"/>
            <a:ext cx="2009775" cy="176212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uadroTexto 30">
                <a:extLst>
                  <a:ext uri="{FF2B5EF4-FFF2-40B4-BE49-F238E27FC236}">
                    <a16:creationId xmlns:a16="http://schemas.microsoft.com/office/drawing/2014/main" id="{779ECB33-102E-3ED8-C13B-229F9C3E40CD}"/>
                  </a:ext>
                </a:extLst>
              </p:cNvPr>
              <p:cNvSpPr txBox="1"/>
              <p:nvPr/>
            </p:nvSpPr>
            <p:spPr>
              <a:xfrm>
                <a:off x="2386105" y="4669695"/>
                <a:ext cx="3210260" cy="10257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s-E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s-E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US" sz="3200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s-E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s-E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s-E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  <m:r>
                        <a:rPr lang="en-US" sz="3200" b="1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200" b="1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1" i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32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s-ES" sz="3200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ES" sz="3200" b="1" i="1" smtClean="0"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en-US" sz="3200" b="1" i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3200" b="1" i="1" smtClean="0">
                              <a:latin typeface="Cambria Math" panose="02040503050406030204" pitchFamily="18" charset="0"/>
                            </a:rPr>
                            <m:t>𝟏𝟔</m:t>
                          </m:r>
                        </m:den>
                      </m:f>
                    </m:oMath>
                  </m:oMathPara>
                </a14:m>
                <a:endParaRPr lang="en-US" sz="3200" b="1" dirty="0"/>
              </a:p>
            </p:txBody>
          </p:sp>
        </mc:Choice>
        <mc:Fallback xmlns="">
          <p:sp>
            <p:nvSpPr>
              <p:cNvPr id="31" name="CuadroTexto 30">
                <a:extLst>
                  <a:ext uri="{FF2B5EF4-FFF2-40B4-BE49-F238E27FC236}">
                    <a16:creationId xmlns:a16="http://schemas.microsoft.com/office/drawing/2014/main" id="{779ECB33-102E-3ED8-C13B-229F9C3E40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6105" y="4669695"/>
                <a:ext cx="3210260" cy="102573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uadroTexto 3">
            <a:extLst>
              <a:ext uri="{FF2B5EF4-FFF2-40B4-BE49-F238E27FC236}">
                <a16:creationId xmlns:a16="http://schemas.microsoft.com/office/drawing/2014/main" id="{DFE8A0D7-BCD8-7C2A-6A53-E3A8DE8E7E63}"/>
              </a:ext>
            </a:extLst>
          </p:cNvPr>
          <p:cNvSpPr txBox="1"/>
          <p:nvPr/>
        </p:nvSpPr>
        <p:spPr>
          <a:xfrm>
            <a:off x="129395" y="6088877"/>
            <a:ext cx="11149341" cy="374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 poco de conocimiento que actúa es mucho más valioso que tener conocimiento y no actuar (Khalil </a:t>
            </a:r>
            <a:r>
              <a:rPr lang="es-ES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Gibrán</a:t>
            </a:r>
            <a:r>
              <a:rPr lang="es-E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1139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" grpId="0"/>
      <p:bldP spid="7" grpId="0"/>
      <p:bldP spid="9" grpId="0"/>
      <p:bldP spid="10" grpId="0"/>
      <p:bldP spid="12" grpId="0" animBg="1"/>
      <p:bldP spid="15" grpId="0"/>
      <p:bldP spid="16" grpId="0"/>
      <p:bldP spid="18" grpId="0"/>
      <p:bldP spid="19" grpId="0" animBg="1"/>
      <p:bldP spid="22" grpId="0"/>
      <p:bldP spid="24" grpId="0"/>
      <p:bldP spid="25" grpId="0"/>
      <p:bldP spid="27" grpId="0"/>
      <p:bldP spid="28" grpId="0" animBg="1"/>
      <p:bldP spid="3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17">
                <a:extLst>
                  <a:ext uri="{FF2B5EF4-FFF2-40B4-BE49-F238E27FC236}">
                    <a16:creationId xmlns:a16="http://schemas.microsoft.com/office/drawing/2014/main" id="{9A9A22B7-CD5B-05A6-EAE6-AC8360C89497}"/>
                  </a:ext>
                </a:extLst>
              </p:cNvPr>
              <p:cNvSpPr/>
              <p:nvPr/>
            </p:nvSpPr>
            <p:spPr>
              <a:xfrm>
                <a:off x="1793575" y="234678"/>
                <a:ext cx="3741665" cy="658898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s-DO" sz="36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DO" sz="3600" b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DO" sz="36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s-DO" sz="3600" b="1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s-ES" sz="3600" b="1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3600" b="1" i="1"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es-ES" sz="3600" b="1" i="1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s-ES" sz="3600" b="1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3600" b="1" i="1">
                          <a:latin typeface="Cambria Math" panose="02040503050406030204" pitchFamily="18" charset="0"/>
                        </a:rPr>
                        <m:t>𝟑𝟔</m:t>
                      </m:r>
                      <m:r>
                        <a:rPr lang="es-ES" sz="3600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sz="3600" b="1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𝟎</m:t>
                      </m:r>
                    </m:oMath>
                  </m:oMathPara>
                </a14:m>
                <a:endParaRPr lang="es-DO" sz="3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4" name="Rectangle 17">
                <a:extLst>
                  <a:ext uri="{FF2B5EF4-FFF2-40B4-BE49-F238E27FC236}">
                    <a16:creationId xmlns:a16="http://schemas.microsoft.com/office/drawing/2014/main" id="{9A9A22B7-CD5B-05A6-EAE6-AC8360C8949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3575" y="234678"/>
                <a:ext cx="3741665" cy="65889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>
            <a:extLst>
              <a:ext uri="{FF2B5EF4-FFF2-40B4-BE49-F238E27FC236}">
                <a16:creationId xmlns:a16="http://schemas.microsoft.com/office/drawing/2014/main" id="{3616533A-A207-C5AF-FF7F-1A79D5E224C7}"/>
              </a:ext>
            </a:extLst>
          </p:cNvPr>
          <p:cNvSpPr/>
          <p:nvPr/>
        </p:nvSpPr>
        <p:spPr>
          <a:xfrm>
            <a:off x="155409" y="1124189"/>
            <a:ext cx="697367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/>
              <a:t>aplicando  formula general. </a:t>
            </a:r>
            <a:endParaRPr lang="en-US" sz="28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33 Rectángulo">
                <a:extLst>
                  <a:ext uri="{FF2B5EF4-FFF2-40B4-BE49-F238E27FC236}">
                    <a16:creationId xmlns:a16="http://schemas.microsoft.com/office/drawing/2014/main" id="{9CC867EA-671D-A0BB-E091-07A30AB39EBF}"/>
                  </a:ext>
                </a:extLst>
              </p:cNvPr>
              <p:cNvSpPr/>
              <p:nvPr/>
            </p:nvSpPr>
            <p:spPr>
              <a:xfrm>
                <a:off x="4520284" y="1011939"/>
                <a:ext cx="3307316" cy="887487"/>
              </a:xfrm>
              <a:prstGeom prst="rect">
                <a:avLst/>
              </a:prstGeom>
              <a:solidFill>
                <a:srgbClr val="92D05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DO" sz="24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DO" sz="2400" b="1" i="1">
                              <a:latin typeface="Cambria Math"/>
                            </a:rPr>
                            <m:t>𝒙</m:t>
                          </m:r>
                        </m:e>
                        <m:sub>
                          <m:r>
                            <a:rPr lang="es-DO" sz="2400" b="1" i="1">
                              <a:latin typeface="Cambria Math"/>
                            </a:rPr>
                            <m:t>𝟏</m:t>
                          </m:r>
                          <m:r>
                            <a:rPr lang="es-DO" sz="2400" b="1" i="1">
                              <a:latin typeface="Cambria Math"/>
                            </a:rPr>
                            <m:t>,</m:t>
                          </m:r>
                          <m:r>
                            <a:rPr lang="es-DO" sz="2400" b="1" i="1">
                              <a:latin typeface="Cambria Math"/>
                            </a:rPr>
                            <m:t>𝟐</m:t>
                          </m:r>
                        </m:sub>
                      </m:sSub>
                      <m:r>
                        <a:rPr lang="es-DO" sz="2400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s-DO" sz="24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DO" sz="2400" b="1" i="1">
                              <a:latin typeface="Cambria Math"/>
                            </a:rPr>
                            <m:t>−</m:t>
                          </m:r>
                          <m:r>
                            <a:rPr lang="es-DO" sz="2400" b="1" i="1">
                              <a:latin typeface="Cambria Math"/>
                            </a:rPr>
                            <m:t>𝒃</m:t>
                          </m:r>
                          <m:r>
                            <a:rPr lang="es-DO" sz="2400" b="1" i="1">
                              <a:latin typeface="Cambria Math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es-DO" sz="2400" b="1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s-DO" sz="2400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s-DO" sz="2400" b="1" i="1">
                                      <a:latin typeface="Cambria Math"/>
                                    </a:rPr>
                                    <m:t> </m:t>
                                  </m:r>
                                  <m:r>
                                    <a:rPr lang="es-DO" sz="2400" b="1" i="1">
                                      <a:latin typeface="Cambria Math"/>
                                    </a:rPr>
                                    <m:t>𝒃</m:t>
                                  </m:r>
                                </m:e>
                                <m:sup>
                                  <m:r>
                                    <a:rPr lang="es-DO" sz="2400" b="1" i="1">
                                      <a:latin typeface="Cambria Math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s-DO" sz="2400" b="1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s-DO" sz="2400" b="1" i="1">
                                  <a:latin typeface="Cambria Math"/>
                                </a:rPr>
                                <m:t>𝟒</m:t>
                              </m:r>
                              <m:r>
                                <a:rPr lang="es-DO" sz="2400" b="1" i="1">
                                  <a:latin typeface="Cambria Math"/>
                                </a:rPr>
                                <m:t>𝒂𝒄</m:t>
                              </m:r>
                            </m:e>
                          </m:rad>
                        </m:num>
                        <m:den>
                          <m:r>
                            <a:rPr lang="es-DO" sz="2400" b="1" i="1">
                              <a:latin typeface="Cambria Math"/>
                            </a:rPr>
                            <m:t>𝟐</m:t>
                          </m:r>
                          <m:r>
                            <a:rPr lang="es-DO" sz="2400" b="1" i="1">
                              <a:latin typeface="Cambria Math"/>
                            </a:rPr>
                            <m:t>𝒂</m:t>
                          </m:r>
                        </m:den>
                      </m:f>
                    </m:oMath>
                  </m:oMathPara>
                </a14:m>
                <a:endParaRPr lang="es-DO" sz="2400" dirty="0"/>
              </a:p>
            </p:txBody>
          </p:sp>
        </mc:Choice>
        <mc:Fallback xmlns="">
          <p:sp>
            <p:nvSpPr>
              <p:cNvPr id="3" name="33 Rectángulo">
                <a:extLst>
                  <a:ext uri="{FF2B5EF4-FFF2-40B4-BE49-F238E27FC236}">
                    <a16:creationId xmlns:a16="http://schemas.microsoft.com/office/drawing/2014/main" id="{9CC867EA-671D-A0BB-E091-07A30AB39EB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0284" y="1011939"/>
                <a:ext cx="3307316" cy="88748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8 Rectángulo">
                <a:extLst>
                  <a:ext uri="{FF2B5EF4-FFF2-40B4-BE49-F238E27FC236}">
                    <a16:creationId xmlns:a16="http://schemas.microsoft.com/office/drawing/2014/main" id="{2D2B473C-DD67-274F-C8AE-D52E80D8F8AA}"/>
                  </a:ext>
                </a:extLst>
              </p:cNvPr>
              <p:cNvSpPr/>
              <p:nvPr/>
            </p:nvSpPr>
            <p:spPr>
              <a:xfrm>
                <a:off x="4829313" y="1999169"/>
                <a:ext cx="125489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4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𝒃</m:t>
                      </m:r>
                      <m:r>
                        <a:rPr lang="es-DO" sz="2400" b="1" i="1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r>
                        <a:rPr lang="es-E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</m:oMath>
                  </m:oMathPara>
                </a14:m>
                <a:endParaRPr lang="es-DO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8 Rectángulo">
                <a:extLst>
                  <a:ext uri="{FF2B5EF4-FFF2-40B4-BE49-F238E27FC236}">
                    <a16:creationId xmlns:a16="http://schemas.microsoft.com/office/drawing/2014/main" id="{2D2B473C-DD67-274F-C8AE-D52E80D8F8A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9313" y="1999169"/>
                <a:ext cx="1254895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37 Rectángulo">
                <a:extLst>
                  <a:ext uri="{FF2B5EF4-FFF2-40B4-BE49-F238E27FC236}">
                    <a16:creationId xmlns:a16="http://schemas.microsoft.com/office/drawing/2014/main" id="{8380640E-4D11-7B34-863F-BD74337E233A}"/>
                  </a:ext>
                </a:extLst>
              </p:cNvPr>
              <p:cNvSpPr/>
              <p:nvPr/>
            </p:nvSpPr>
            <p:spPr>
              <a:xfrm>
                <a:off x="89492" y="2549110"/>
                <a:ext cx="6087885" cy="1100622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DO" sz="28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DO" sz="2800" b="1" i="1">
                              <a:latin typeface="Cambria Math"/>
                            </a:rPr>
                            <m:t>𝒙</m:t>
                          </m:r>
                        </m:e>
                        <m:sub>
                          <m:r>
                            <a:rPr lang="es-DO" sz="2800" b="1" i="1">
                              <a:latin typeface="Cambria Math"/>
                            </a:rPr>
                            <m:t>𝟏</m:t>
                          </m:r>
                          <m:r>
                            <a:rPr lang="es-DO" sz="2800" b="1" i="1">
                              <a:latin typeface="Cambria Math"/>
                            </a:rPr>
                            <m:t>,</m:t>
                          </m:r>
                          <m:r>
                            <a:rPr lang="es-DO" sz="2800" b="1" i="1">
                              <a:latin typeface="Cambria Math"/>
                            </a:rPr>
                            <m:t>𝟐</m:t>
                          </m:r>
                        </m:sub>
                      </m:sSub>
                      <m:r>
                        <a:rPr lang="es-DO" sz="2800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s-DO" sz="28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DO" sz="2800" b="1" i="1">
                              <a:latin typeface="Cambria Math"/>
                            </a:rPr>
                            <m:t>−</m:t>
                          </m:r>
                          <m:d>
                            <m:dPr>
                              <m:ctrlPr>
                                <a:rPr lang="es-DO" sz="2800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ES" sz="2800" b="1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s-ES" sz="2800" b="1" i="1" smtClean="0">
                                  <a:latin typeface="Cambria Math" panose="02040503050406030204" pitchFamily="18" charset="0"/>
                                </a:rPr>
                                <m:t>𝟗</m:t>
                              </m:r>
                            </m:e>
                          </m:d>
                          <m:r>
                            <a:rPr lang="es-DO" sz="2800" b="1" i="1">
                              <a:latin typeface="Cambria Math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es-DO" sz="2800" b="1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s-DO" sz="2800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s-DO" sz="2800" b="1" i="1">
                                      <a:latin typeface="Cambria Math"/>
                                    </a:rPr>
                                    <m:t> </m:t>
                                  </m:r>
                                  <m:d>
                                    <m:dPr>
                                      <m:ctrlPr>
                                        <a:rPr lang="es-DO" sz="28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s-ES" sz="2800" b="1" i="1" smtClean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s-ES" sz="2800" b="1" i="1" smtClean="0">
                                          <a:latin typeface="Cambria Math" panose="02040503050406030204" pitchFamily="18" charset="0"/>
                                        </a:rPr>
                                        <m:t>𝟗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s-DO" sz="2800" b="1" i="1">
                                      <a:latin typeface="Cambria Math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s-DO" sz="2800" b="1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s-DO" sz="2800" b="1" i="1">
                                  <a:latin typeface="Cambria Math"/>
                                </a:rPr>
                                <m:t>𝟒</m:t>
                              </m:r>
                              <m:d>
                                <m:dPr>
                                  <m:ctrlPr>
                                    <a:rPr lang="es-DO" sz="2800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s-DO" sz="2800" b="1" i="1"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e>
                              </m:d>
                              <m:d>
                                <m:dPr>
                                  <m:ctrlPr>
                                    <a:rPr lang="es-DO" sz="2800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s-ES" sz="2800" b="1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s-ES" sz="2800" b="1" i="1" smtClean="0">
                                      <a:latin typeface="Cambria Math" panose="02040503050406030204" pitchFamily="18" charset="0"/>
                                    </a:rPr>
                                    <m:t>𝟑𝟔</m:t>
                                  </m:r>
                                </m:e>
                              </m:d>
                            </m:e>
                          </m:rad>
                        </m:num>
                        <m:den>
                          <m:r>
                            <a:rPr lang="es-DO" sz="2800" b="1" i="1">
                              <a:latin typeface="Cambria Math"/>
                            </a:rPr>
                            <m:t>𝟐</m:t>
                          </m:r>
                          <m:d>
                            <m:dPr>
                              <m:ctrlPr>
                                <a:rPr lang="es-DO" sz="2800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DO" sz="2800" b="1" i="1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s-DO" sz="2800" dirty="0"/>
              </a:p>
            </p:txBody>
          </p:sp>
        </mc:Choice>
        <mc:Fallback xmlns="">
          <p:sp>
            <p:nvSpPr>
              <p:cNvPr id="6" name="37 Rectángulo">
                <a:extLst>
                  <a:ext uri="{FF2B5EF4-FFF2-40B4-BE49-F238E27FC236}">
                    <a16:creationId xmlns:a16="http://schemas.microsoft.com/office/drawing/2014/main" id="{8380640E-4D11-7B34-863F-BD74337E233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492" y="2549110"/>
                <a:ext cx="6087885" cy="110062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38 Rectángulo">
                <a:extLst>
                  <a:ext uri="{FF2B5EF4-FFF2-40B4-BE49-F238E27FC236}">
                    <a16:creationId xmlns:a16="http://schemas.microsoft.com/office/drawing/2014/main" id="{9D62C861-A4C2-1EF6-EC06-9CBEA94FBEC4}"/>
                  </a:ext>
                </a:extLst>
              </p:cNvPr>
              <p:cNvSpPr/>
              <p:nvPr/>
            </p:nvSpPr>
            <p:spPr>
              <a:xfrm>
                <a:off x="6280460" y="2576538"/>
                <a:ext cx="3200556" cy="863826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DO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DO" sz="2400" b="1" i="1" smtClean="0">
                              <a:latin typeface="Cambria Math"/>
                            </a:rPr>
                            <m:t>𝒙</m:t>
                          </m:r>
                        </m:e>
                        <m:sub>
                          <m:r>
                            <a:rPr lang="es-DO" sz="2400" b="1" i="1">
                              <a:latin typeface="Cambria Math"/>
                            </a:rPr>
                            <m:t>𝟏</m:t>
                          </m:r>
                          <m:r>
                            <a:rPr lang="es-DO" sz="2400" b="1" i="1">
                              <a:latin typeface="Cambria Math"/>
                            </a:rPr>
                            <m:t>,</m:t>
                          </m:r>
                          <m:r>
                            <a:rPr lang="es-DO" sz="2400" b="1" i="1">
                              <a:latin typeface="Cambria Math"/>
                            </a:rPr>
                            <m:t>𝟐</m:t>
                          </m:r>
                        </m:sub>
                      </m:sSub>
                      <m:r>
                        <a:rPr lang="es-DO" sz="2400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s-DO" sz="24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400" b="1" i="1" smtClean="0">
                              <a:latin typeface="Cambria Math" panose="02040503050406030204" pitchFamily="18" charset="0"/>
                            </a:rPr>
                            <m:t>𝟗</m:t>
                          </m:r>
                          <m:r>
                            <a:rPr lang="es-DO" sz="2400" b="1" i="1">
                              <a:latin typeface="Cambria Math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es-DO" sz="2400" b="1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s-ES" sz="2400" b="1" i="1" smtClean="0">
                                  <a:latin typeface="Cambria Math" panose="02040503050406030204" pitchFamily="18" charset="0"/>
                                </a:rPr>
                                <m:t>𝟖𝟏</m:t>
                              </m:r>
                              <m:r>
                                <a:rPr lang="es-ES" sz="2400" b="1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es-ES" sz="2400" b="1" i="1" smtClean="0">
                                  <a:latin typeface="Cambria Math" panose="02040503050406030204" pitchFamily="18" charset="0"/>
                                </a:rPr>
                                <m:t>𝟏𝟒𝟒</m:t>
                              </m:r>
                            </m:e>
                          </m:rad>
                        </m:num>
                        <m:den>
                          <m:r>
                            <a:rPr lang="es-DO" sz="2400" b="1" i="1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s-DO" sz="2400" dirty="0"/>
              </a:p>
            </p:txBody>
          </p:sp>
        </mc:Choice>
        <mc:Fallback xmlns="">
          <p:sp>
            <p:nvSpPr>
              <p:cNvPr id="13" name="38 Rectángulo">
                <a:extLst>
                  <a:ext uri="{FF2B5EF4-FFF2-40B4-BE49-F238E27FC236}">
                    <a16:creationId xmlns:a16="http://schemas.microsoft.com/office/drawing/2014/main" id="{9D62C861-A4C2-1EF6-EC06-9CBEA94FBEC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0460" y="2576538"/>
                <a:ext cx="3200556" cy="86382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39 Rectángulo">
                <a:extLst>
                  <a:ext uri="{FF2B5EF4-FFF2-40B4-BE49-F238E27FC236}">
                    <a16:creationId xmlns:a16="http://schemas.microsoft.com/office/drawing/2014/main" id="{925DF749-0E81-F497-5B89-C8F2DE838341}"/>
                  </a:ext>
                </a:extLst>
              </p:cNvPr>
              <p:cNvSpPr/>
              <p:nvPr/>
            </p:nvSpPr>
            <p:spPr>
              <a:xfrm>
                <a:off x="0" y="3939242"/>
                <a:ext cx="2079352" cy="791307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DO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DO" sz="2400" b="1" i="1">
                              <a:latin typeface="Cambria Math"/>
                            </a:rPr>
                            <m:t>𝒙</m:t>
                          </m:r>
                        </m:e>
                        <m:sub>
                          <m:r>
                            <a:rPr lang="es-DO" sz="2400" b="1" i="1">
                              <a:latin typeface="Cambria Math"/>
                            </a:rPr>
                            <m:t>𝟏</m:t>
                          </m:r>
                          <m:r>
                            <a:rPr lang="es-DO" sz="2400" b="1" i="1">
                              <a:latin typeface="Cambria Math"/>
                            </a:rPr>
                            <m:t>,</m:t>
                          </m:r>
                          <m:r>
                            <a:rPr lang="es-DO" sz="2400" b="1" i="1">
                              <a:latin typeface="Cambria Math"/>
                            </a:rPr>
                            <m:t>𝟐</m:t>
                          </m:r>
                        </m:sub>
                      </m:sSub>
                      <m:r>
                        <a:rPr lang="es-DO" sz="2400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s-DO" sz="24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400" b="1" i="1" smtClean="0">
                              <a:latin typeface="Cambria Math" panose="02040503050406030204" pitchFamily="18" charset="0"/>
                            </a:rPr>
                            <m:t>𝟗</m:t>
                          </m:r>
                          <m:r>
                            <a:rPr lang="es-DO" sz="2400" b="1" i="1">
                              <a:latin typeface="Cambria Math"/>
                            </a:rPr>
                            <m:t>±</m:t>
                          </m:r>
                          <m:r>
                            <a:rPr lang="es-ES" sz="2400" b="1" i="1" smtClean="0">
                              <a:latin typeface="Cambria Math" panose="02040503050406030204" pitchFamily="18" charset="0"/>
                            </a:rPr>
                            <m:t>𝟏𝟓</m:t>
                          </m:r>
                        </m:num>
                        <m:den>
                          <m:r>
                            <a:rPr lang="es-DO" sz="2400" b="1" i="1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s-DO" sz="2400" dirty="0"/>
              </a:p>
            </p:txBody>
          </p:sp>
        </mc:Choice>
        <mc:Fallback xmlns="">
          <p:sp>
            <p:nvSpPr>
              <p:cNvPr id="17" name="39 Rectángulo">
                <a:extLst>
                  <a:ext uri="{FF2B5EF4-FFF2-40B4-BE49-F238E27FC236}">
                    <a16:creationId xmlns:a16="http://schemas.microsoft.com/office/drawing/2014/main" id="{925DF749-0E81-F497-5B89-C8F2DE83834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939242"/>
                <a:ext cx="2079352" cy="79130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41 Rectángulo">
                <a:extLst>
                  <a:ext uri="{FF2B5EF4-FFF2-40B4-BE49-F238E27FC236}">
                    <a16:creationId xmlns:a16="http://schemas.microsoft.com/office/drawing/2014/main" id="{31472C03-73D2-97F0-B8DA-EB3DF5670D3B}"/>
                  </a:ext>
                </a:extLst>
              </p:cNvPr>
              <p:cNvSpPr/>
              <p:nvPr/>
            </p:nvSpPr>
            <p:spPr>
              <a:xfrm>
                <a:off x="2781266" y="4023883"/>
                <a:ext cx="1898212" cy="791307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DO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DO" sz="2400" b="1" i="1">
                              <a:latin typeface="Cambria Math"/>
                            </a:rPr>
                            <m:t>𝒙</m:t>
                          </m:r>
                        </m:e>
                        <m:sub>
                          <m:r>
                            <a:rPr lang="es-DO" sz="2400" b="1" i="1">
                              <a:latin typeface="Cambria Math"/>
                            </a:rPr>
                            <m:t>𝟏</m:t>
                          </m:r>
                        </m:sub>
                      </m:sSub>
                      <m:r>
                        <a:rPr lang="es-DO" sz="2400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s-DO" sz="24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400" b="1" i="1" smtClean="0">
                              <a:latin typeface="Cambria Math" panose="02040503050406030204" pitchFamily="18" charset="0"/>
                            </a:rPr>
                            <m:t>𝟗</m:t>
                          </m:r>
                          <m:r>
                            <a:rPr lang="es-ES" sz="2400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ES" sz="2400" b="1" i="1"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s-ES" sz="2400" b="1" i="1" smtClean="0"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es-DO" sz="2400" b="1" i="1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s-DO" sz="2400" dirty="0"/>
              </a:p>
            </p:txBody>
          </p:sp>
        </mc:Choice>
        <mc:Fallback xmlns="">
          <p:sp>
            <p:nvSpPr>
              <p:cNvPr id="18" name="41 Rectángulo">
                <a:extLst>
                  <a:ext uri="{FF2B5EF4-FFF2-40B4-BE49-F238E27FC236}">
                    <a16:creationId xmlns:a16="http://schemas.microsoft.com/office/drawing/2014/main" id="{31472C03-73D2-97F0-B8DA-EB3DF5670D3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1266" y="4023883"/>
                <a:ext cx="1898212" cy="79130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42 Rectángulo">
                <a:extLst>
                  <a:ext uri="{FF2B5EF4-FFF2-40B4-BE49-F238E27FC236}">
                    <a16:creationId xmlns:a16="http://schemas.microsoft.com/office/drawing/2014/main" id="{67101806-F876-0451-DBB5-82834C6CC152}"/>
                  </a:ext>
                </a:extLst>
              </p:cNvPr>
              <p:cNvSpPr/>
              <p:nvPr/>
            </p:nvSpPr>
            <p:spPr>
              <a:xfrm>
                <a:off x="6782118" y="4069534"/>
                <a:ext cx="1594924" cy="523220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DO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DO" sz="28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𝒙</m:t>
                          </m:r>
                        </m:e>
                        <m:sub>
                          <m:r>
                            <a:rPr lang="es-DO" sz="28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𝟏</m:t>
                          </m:r>
                        </m:sub>
                      </m:sSub>
                      <m:r>
                        <a:rPr lang="es-DO" sz="2800" b="1" i="1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r>
                        <a:rPr lang="es-DO" sz="28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s-DO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42 Rectángulo">
                <a:extLst>
                  <a:ext uri="{FF2B5EF4-FFF2-40B4-BE49-F238E27FC236}">
                    <a16:creationId xmlns:a16="http://schemas.microsoft.com/office/drawing/2014/main" id="{67101806-F876-0451-DBB5-82834C6CC15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2118" y="4069534"/>
                <a:ext cx="1594924" cy="52322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19 Rectángulo">
                <a:extLst>
                  <a:ext uri="{FF2B5EF4-FFF2-40B4-BE49-F238E27FC236}">
                    <a16:creationId xmlns:a16="http://schemas.microsoft.com/office/drawing/2014/main" id="{FECD6C48-6565-B0C8-053F-E0210F793833}"/>
                  </a:ext>
                </a:extLst>
              </p:cNvPr>
              <p:cNvSpPr/>
              <p:nvPr/>
            </p:nvSpPr>
            <p:spPr>
              <a:xfrm>
                <a:off x="8957486" y="3107581"/>
                <a:ext cx="2465803" cy="870688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DO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DO" sz="2400" b="1" i="1">
                              <a:latin typeface="Cambria Math"/>
                            </a:rPr>
                            <m:t>𝒙</m:t>
                          </m:r>
                        </m:e>
                        <m:sub>
                          <m:r>
                            <a:rPr lang="es-DO" sz="2400" b="1" i="1">
                              <a:latin typeface="Cambria Math"/>
                            </a:rPr>
                            <m:t>𝟏</m:t>
                          </m:r>
                          <m:r>
                            <a:rPr lang="es-DO" sz="2400" b="1" i="1">
                              <a:latin typeface="Cambria Math"/>
                            </a:rPr>
                            <m:t>,</m:t>
                          </m:r>
                          <m:r>
                            <a:rPr lang="es-DO" sz="2400" b="1" i="1">
                              <a:latin typeface="Cambria Math"/>
                            </a:rPr>
                            <m:t>𝟐</m:t>
                          </m:r>
                        </m:sub>
                      </m:sSub>
                      <m:r>
                        <a:rPr lang="es-DO" sz="2400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s-DO" sz="24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400" b="1" i="1" smtClean="0">
                              <a:latin typeface="Cambria Math" panose="02040503050406030204" pitchFamily="18" charset="0"/>
                            </a:rPr>
                            <m:t>𝟗</m:t>
                          </m:r>
                          <m:r>
                            <a:rPr lang="es-DO" sz="2400" b="1" i="1">
                              <a:latin typeface="Cambria Math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es-DO" sz="2400" b="1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s-ES" sz="2400" b="1" i="1" smtClean="0">
                                  <a:latin typeface="Cambria Math" panose="02040503050406030204" pitchFamily="18" charset="0"/>
                                </a:rPr>
                                <m:t>𝟐𝟐𝟓</m:t>
                              </m:r>
                            </m:e>
                          </m:rad>
                        </m:num>
                        <m:den>
                          <m:r>
                            <a:rPr lang="es-DO" sz="2400" b="1" i="1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s-DO" sz="2400" dirty="0"/>
              </a:p>
            </p:txBody>
          </p:sp>
        </mc:Choice>
        <mc:Fallback xmlns="">
          <p:sp>
            <p:nvSpPr>
              <p:cNvPr id="20" name="19 Rectángulo">
                <a:extLst>
                  <a:ext uri="{FF2B5EF4-FFF2-40B4-BE49-F238E27FC236}">
                    <a16:creationId xmlns:a16="http://schemas.microsoft.com/office/drawing/2014/main" id="{FECD6C48-6565-B0C8-053F-E0210F79383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57486" y="3107581"/>
                <a:ext cx="2465803" cy="870688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20 Rectángulo">
            <a:extLst>
              <a:ext uri="{FF2B5EF4-FFF2-40B4-BE49-F238E27FC236}">
                <a16:creationId xmlns:a16="http://schemas.microsoft.com/office/drawing/2014/main" id="{7C000443-25AB-7D9E-2F1D-90A0FF981DF2}"/>
              </a:ext>
            </a:extLst>
          </p:cNvPr>
          <p:cNvSpPr/>
          <p:nvPr/>
        </p:nvSpPr>
        <p:spPr>
          <a:xfrm>
            <a:off x="642927" y="3583921"/>
            <a:ext cx="48697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DO" b="1" dirty="0">
                <a:solidFill>
                  <a:srgbClr val="FF0000"/>
                </a:solidFill>
              </a:rPr>
              <a:t>Se opera con el signo negativo, primeramente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23 Rectángulo">
                <a:extLst>
                  <a:ext uri="{FF2B5EF4-FFF2-40B4-BE49-F238E27FC236}">
                    <a16:creationId xmlns:a16="http://schemas.microsoft.com/office/drawing/2014/main" id="{2761B40A-872C-FECB-2CDC-E9E00DEA94F0}"/>
                  </a:ext>
                </a:extLst>
              </p:cNvPr>
              <p:cNvSpPr/>
              <p:nvPr/>
            </p:nvSpPr>
            <p:spPr>
              <a:xfrm>
                <a:off x="4704371" y="3939242"/>
                <a:ext cx="1455207" cy="783804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DO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DO" sz="2400" b="1" i="1">
                              <a:latin typeface="Cambria Math"/>
                            </a:rPr>
                            <m:t>𝒙</m:t>
                          </m:r>
                        </m:e>
                        <m:sub>
                          <m:r>
                            <a:rPr lang="es-DO" sz="2400" b="1" i="1">
                              <a:latin typeface="Cambria Math"/>
                            </a:rPr>
                            <m:t>𝟏</m:t>
                          </m:r>
                        </m:sub>
                      </m:sSub>
                      <m:r>
                        <a:rPr lang="es-DO" sz="2400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s-DO" sz="24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400" b="1" i="1">
                              <a:latin typeface="Cambria Math"/>
                            </a:rPr>
                            <m:t>−</m:t>
                          </m:r>
                          <m:r>
                            <a:rPr lang="es-ES" sz="2400" b="1" i="1" smtClean="0">
                              <a:latin typeface="Cambria Math" panose="02040503050406030204" pitchFamily="18" charset="0"/>
                            </a:rPr>
                            <m:t>𝟔</m:t>
                          </m:r>
                          <m:r>
                            <a:rPr lang="es-DO" sz="2400" b="1" i="1">
                              <a:latin typeface="Cambria Math" panose="02040503050406030204" pitchFamily="18" charset="0"/>
                            </a:rPr>
                            <m:t>.</m:t>
                          </m:r>
                        </m:num>
                        <m:den>
                          <m:r>
                            <a:rPr lang="es-DO" sz="2400" b="1" i="1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s-DO" sz="2400" dirty="0"/>
              </a:p>
            </p:txBody>
          </p:sp>
        </mc:Choice>
        <mc:Fallback xmlns="">
          <p:sp>
            <p:nvSpPr>
              <p:cNvPr id="22" name="23 Rectángulo">
                <a:extLst>
                  <a:ext uri="{FF2B5EF4-FFF2-40B4-BE49-F238E27FC236}">
                    <a16:creationId xmlns:a16="http://schemas.microsoft.com/office/drawing/2014/main" id="{2761B40A-872C-FECB-2CDC-E9E00DEA94F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4371" y="3939242"/>
                <a:ext cx="1455207" cy="783804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24 Rectángulo">
                <a:extLst>
                  <a:ext uri="{FF2B5EF4-FFF2-40B4-BE49-F238E27FC236}">
                    <a16:creationId xmlns:a16="http://schemas.microsoft.com/office/drawing/2014/main" id="{E9A422D7-2D31-8C68-4A8E-B51F62FBE5F6}"/>
                  </a:ext>
                </a:extLst>
              </p:cNvPr>
              <p:cNvSpPr/>
              <p:nvPr/>
            </p:nvSpPr>
            <p:spPr>
              <a:xfrm>
                <a:off x="0" y="4976744"/>
                <a:ext cx="1898212" cy="791307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DO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DO" sz="2400" b="1" i="1">
                              <a:latin typeface="Cambria Math"/>
                            </a:rPr>
                            <m:t>𝒙</m:t>
                          </m:r>
                        </m:e>
                        <m:sub>
                          <m:r>
                            <a:rPr lang="es-ES" sz="2400" b="1" i="1">
                              <a:latin typeface="Cambria Math"/>
                            </a:rPr>
                            <m:t>𝟐</m:t>
                          </m:r>
                        </m:sub>
                      </m:sSub>
                      <m:r>
                        <a:rPr lang="es-DO" sz="2400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s-DO" sz="24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400" b="1" i="1" smtClean="0">
                              <a:latin typeface="Cambria Math" panose="02040503050406030204" pitchFamily="18" charset="0"/>
                            </a:rPr>
                            <m:t>𝟗</m:t>
                          </m:r>
                          <m:r>
                            <a:rPr lang="es-ES" sz="2400" b="1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s-ES" sz="2400" b="1" i="1"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s-ES" sz="2400" b="1" i="1" smtClean="0"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es-DO" sz="2400" b="1" i="1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s-DO" sz="2400" dirty="0"/>
              </a:p>
            </p:txBody>
          </p:sp>
        </mc:Choice>
        <mc:Fallback xmlns="">
          <p:sp>
            <p:nvSpPr>
              <p:cNvPr id="25" name="24 Rectángulo">
                <a:extLst>
                  <a:ext uri="{FF2B5EF4-FFF2-40B4-BE49-F238E27FC236}">
                    <a16:creationId xmlns:a16="http://schemas.microsoft.com/office/drawing/2014/main" id="{E9A422D7-2D31-8C68-4A8E-B51F62FBE5F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976744"/>
                <a:ext cx="1898212" cy="79130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25 Rectángulo">
                <a:extLst>
                  <a:ext uri="{FF2B5EF4-FFF2-40B4-BE49-F238E27FC236}">
                    <a16:creationId xmlns:a16="http://schemas.microsoft.com/office/drawing/2014/main" id="{E81D5FF4-2FD7-2296-17B5-C044434304B6}"/>
                  </a:ext>
                </a:extLst>
              </p:cNvPr>
              <p:cNvSpPr/>
              <p:nvPr/>
            </p:nvSpPr>
            <p:spPr>
              <a:xfrm>
                <a:off x="4038473" y="5161342"/>
                <a:ext cx="1327223" cy="523220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DO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DO" sz="28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𝒙</m:t>
                          </m:r>
                        </m:e>
                        <m:sub>
                          <m:r>
                            <a:rPr lang="es-ES" sz="28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𝟐</m:t>
                          </m:r>
                        </m:sub>
                      </m:sSub>
                      <m:r>
                        <a:rPr lang="es-DO" sz="2800" b="1" i="1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r>
                        <a:rPr lang="es-E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</m:oMath>
                  </m:oMathPara>
                </a14:m>
                <a:endParaRPr lang="es-DO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25 Rectángulo">
                <a:extLst>
                  <a:ext uri="{FF2B5EF4-FFF2-40B4-BE49-F238E27FC236}">
                    <a16:creationId xmlns:a16="http://schemas.microsoft.com/office/drawing/2014/main" id="{E81D5FF4-2FD7-2296-17B5-C044434304B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473" y="5161342"/>
                <a:ext cx="1327223" cy="52322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27 Rectángulo">
                <a:extLst>
                  <a:ext uri="{FF2B5EF4-FFF2-40B4-BE49-F238E27FC236}">
                    <a16:creationId xmlns:a16="http://schemas.microsoft.com/office/drawing/2014/main" id="{EE7FE8C2-18BE-115C-A3DD-6AE17402C063}"/>
                  </a:ext>
                </a:extLst>
              </p:cNvPr>
              <p:cNvSpPr/>
              <p:nvPr/>
            </p:nvSpPr>
            <p:spPr>
              <a:xfrm>
                <a:off x="2294440" y="5031050"/>
                <a:ext cx="1347805" cy="783804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DO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DO" sz="2400" b="1" i="1">
                              <a:latin typeface="Cambria Math"/>
                            </a:rPr>
                            <m:t>𝒙</m:t>
                          </m:r>
                        </m:e>
                        <m:sub>
                          <m:r>
                            <a:rPr lang="es-ES" sz="2400" b="1" i="1">
                              <a:latin typeface="Cambria Math"/>
                            </a:rPr>
                            <m:t>𝟐</m:t>
                          </m:r>
                        </m:sub>
                      </m:sSub>
                      <m:r>
                        <a:rPr lang="es-DO" sz="2400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s-DO" sz="24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400" b="1" i="1" smtClean="0">
                              <a:latin typeface="Cambria Math" panose="02040503050406030204" pitchFamily="18" charset="0"/>
                            </a:rPr>
                            <m:t>𝟐𝟒</m:t>
                          </m:r>
                        </m:num>
                        <m:den>
                          <m:r>
                            <a:rPr lang="es-DO" sz="2400" b="1" i="1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s-DO" sz="2400" dirty="0"/>
              </a:p>
            </p:txBody>
          </p:sp>
        </mc:Choice>
        <mc:Fallback xmlns="">
          <p:sp>
            <p:nvSpPr>
              <p:cNvPr id="29" name="27 Rectángulo">
                <a:extLst>
                  <a:ext uri="{FF2B5EF4-FFF2-40B4-BE49-F238E27FC236}">
                    <a16:creationId xmlns:a16="http://schemas.microsoft.com/office/drawing/2014/main" id="{EE7FE8C2-18BE-115C-A3DD-6AE17402C0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4440" y="5031050"/>
                <a:ext cx="1347805" cy="783804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1 Rectángulo">
            <a:extLst>
              <a:ext uri="{FF2B5EF4-FFF2-40B4-BE49-F238E27FC236}">
                <a16:creationId xmlns:a16="http://schemas.microsoft.com/office/drawing/2014/main" id="{671B048F-235E-5D86-1DFA-770CFF61ED60}"/>
              </a:ext>
            </a:extLst>
          </p:cNvPr>
          <p:cNvSpPr/>
          <p:nvPr/>
        </p:nvSpPr>
        <p:spPr>
          <a:xfrm>
            <a:off x="5356604" y="3619821"/>
            <a:ext cx="14817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DO" b="1" dirty="0"/>
              <a:t>Simplificando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15 Rectángulo">
                <a:extLst>
                  <a:ext uri="{FF2B5EF4-FFF2-40B4-BE49-F238E27FC236}">
                    <a16:creationId xmlns:a16="http://schemas.microsoft.com/office/drawing/2014/main" id="{C3B2D3A5-088A-0FDD-F94D-6402F0894CEF}"/>
                  </a:ext>
                </a:extLst>
              </p:cNvPr>
              <p:cNvSpPr/>
              <p:nvPr/>
            </p:nvSpPr>
            <p:spPr>
              <a:xfrm>
                <a:off x="622244" y="1846979"/>
                <a:ext cx="2553840" cy="470000"/>
              </a:xfrm>
              <a:prstGeom prst="rect">
                <a:avLst/>
              </a:prstGeom>
              <a:solidFill>
                <a:srgbClr val="FFC0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s-DO" sz="24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DO" sz="2400" b="1" i="1">
                              <a:latin typeface="Cambria Math"/>
                            </a:rPr>
                            <m:t> </m:t>
                          </m:r>
                          <m:r>
                            <a:rPr lang="es-ES" sz="2400" b="1" i="1">
                              <a:latin typeface="Cambria Math"/>
                            </a:rPr>
                            <m:t>𝒂𝒙</m:t>
                          </m:r>
                        </m:e>
                        <m:sup>
                          <m:r>
                            <a:rPr lang="es-DO" sz="2400" b="1" i="1"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s-ES" sz="2400" b="1" i="1">
                          <a:latin typeface="Cambria Math"/>
                        </a:rPr>
                        <m:t>+</m:t>
                      </m:r>
                      <m:r>
                        <a:rPr lang="es-ES" sz="2400" b="1" i="1">
                          <a:latin typeface="Cambria Math"/>
                        </a:rPr>
                        <m:t>𝒃𝒙</m:t>
                      </m:r>
                      <m:r>
                        <a:rPr lang="es-ES" sz="2400" b="1" i="1">
                          <a:latin typeface="Cambria Math"/>
                        </a:rPr>
                        <m:t>+</m:t>
                      </m:r>
                      <m:r>
                        <a:rPr lang="es-ES" sz="2400" b="1" i="1">
                          <a:latin typeface="Cambria Math"/>
                        </a:rPr>
                        <m:t>𝒄</m:t>
                      </m:r>
                      <m:r>
                        <a:rPr lang="es-ES" sz="2400" b="1" i="1">
                          <a:latin typeface="Cambria Math"/>
                        </a:rPr>
                        <m:t>=</m:t>
                      </m:r>
                      <m:r>
                        <a:rPr lang="es-ES" sz="2400" b="1" i="1">
                          <a:latin typeface="Cambria Math"/>
                        </a:rPr>
                        <m:t>𝟎</m:t>
                      </m:r>
                    </m:oMath>
                  </m:oMathPara>
                </a14:m>
                <a:endParaRPr lang="es-DO" sz="2400" dirty="0"/>
              </a:p>
            </p:txBody>
          </p:sp>
        </mc:Choice>
        <mc:Fallback xmlns="">
          <p:sp>
            <p:nvSpPr>
              <p:cNvPr id="34" name="15 Rectángulo">
                <a:extLst>
                  <a:ext uri="{FF2B5EF4-FFF2-40B4-BE49-F238E27FC236}">
                    <a16:creationId xmlns:a16="http://schemas.microsoft.com/office/drawing/2014/main" id="{C3B2D3A5-088A-0FDD-F94D-6402F0894CE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244" y="1846979"/>
                <a:ext cx="2553840" cy="47000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7 Rectángulo">
                <a:extLst>
                  <a:ext uri="{FF2B5EF4-FFF2-40B4-BE49-F238E27FC236}">
                    <a16:creationId xmlns:a16="http://schemas.microsoft.com/office/drawing/2014/main" id="{FF47C471-3C55-6F7B-84E7-EDA98C57017C}"/>
                  </a:ext>
                </a:extLst>
              </p:cNvPr>
              <p:cNvSpPr/>
              <p:nvPr/>
            </p:nvSpPr>
            <p:spPr>
              <a:xfrm>
                <a:off x="3516022" y="1981704"/>
                <a:ext cx="104490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DO" sz="2400" b="1" i="1">
                          <a:solidFill>
                            <a:srgbClr val="FF0000"/>
                          </a:solidFill>
                          <a:latin typeface="Cambria Math"/>
                        </a:rPr>
                        <m:t>𝒂</m:t>
                      </m:r>
                      <m:r>
                        <a:rPr lang="es-DO" sz="2400" b="1" i="1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r>
                        <a:rPr lang="es-DO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s-DO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3" name="7 Rectángulo">
                <a:extLst>
                  <a:ext uri="{FF2B5EF4-FFF2-40B4-BE49-F238E27FC236}">
                    <a16:creationId xmlns:a16="http://schemas.microsoft.com/office/drawing/2014/main" id="{FF47C471-3C55-6F7B-84E7-EDA98C57017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6022" y="1981704"/>
                <a:ext cx="1044901" cy="461665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9 Rectángulo">
                <a:extLst>
                  <a:ext uri="{FF2B5EF4-FFF2-40B4-BE49-F238E27FC236}">
                    <a16:creationId xmlns:a16="http://schemas.microsoft.com/office/drawing/2014/main" id="{7001F029-A1B1-82EC-ECD2-FCEDC2CA9A27}"/>
                  </a:ext>
                </a:extLst>
              </p:cNvPr>
              <p:cNvSpPr/>
              <p:nvPr/>
            </p:nvSpPr>
            <p:spPr>
              <a:xfrm>
                <a:off x="6280460" y="1906123"/>
                <a:ext cx="140718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4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𝒄</m:t>
                      </m:r>
                      <m:r>
                        <a:rPr lang="es-DO" sz="2400" b="1" i="1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r>
                        <a:rPr lang="es-ES" sz="2400" b="1" i="1">
                          <a:solidFill>
                            <a:srgbClr val="FF0000"/>
                          </a:solidFill>
                          <a:latin typeface="Cambria Math"/>
                        </a:rPr>
                        <m:t>−</m:t>
                      </m:r>
                      <m:r>
                        <a:rPr lang="es-E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𝟑𝟔</m:t>
                      </m:r>
                    </m:oMath>
                  </m:oMathPara>
                </a14:m>
                <a:endParaRPr lang="es-DO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4" name="9 Rectángulo">
                <a:extLst>
                  <a:ext uri="{FF2B5EF4-FFF2-40B4-BE49-F238E27FC236}">
                    <a16:creationId xmlns:a16="http://schemas.microsoft.com/office/drawing/2014/main" id="{7001F029-A1B1-82EC-ECD2-FCEDC2CA9A2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0460" y="1906123"/>
                <a:ext cx="1407180" cy="461665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CuadroTexto 56">
            <a:extLst>
              <a:ext uri="{FF2B5EF4-FFF2-40B4-BE49-F238E27FC236}">
                <a16:creationId xmlns:a16="http://schemas.microsoft.com/office/drawing/2014/main" id="{BDD4C194-3CCA-4088-9738-922C3E0000DA}"/>
              </a:ext>
            </a:extLst>
          </p:cNvPr>
          <p:cNvSpPr txBox="1"/>
          <p:nvPr/>
        </p:nvSpPr>
        <p:spPr>
          <a:xfrm>
            <a:off x="8742447" y="4096370"/>
            <a:ext cx="32102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rgbClr val="FF0000"/>
                </a:solidFill>
              </a:rPr>
              <a:t>No se toma en cuenta, No puede habe</a:t>
            </a:r>
            <a:r>
              <a:rPr lang="es-ES" b="1" dirty="0">
                <a:solidFill>
                  <a:srgbClr val="0070C0"/>
                </a:solidFill>
              </a:rPr>
              <a:t>r un lado negativo</a:t>
            </a:r>
            <a:endParaRPr lang="en-US" b="1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uadroTexto 1">
                <a:extLst>
                  <a:ext uri="{FF2B5EF4-FFF2-40B4-BE49-F238E27FC236}">
                    <a16:creationId xmlns:a16="http://schemas.microsoft.com/office/drawing/2014/main" id="{91558208-FE12-7048-BE5F-0192C44F5CD1}"/>
                  </a:ext>
                </a:extLst>
              </p:cNvPr>
              <p:cNvSpPr txBox="1"/>
              <p:nvPr/>
            </p:nvSpPr>
            <p:spPr>
              <a:xfrm>
                <a:off x="8913167" y="4680021"/>
                <a:ext cx="2336966" cy="6519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  <m:r>
                            <a:rPr lang="es-E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s-E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US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d>
                            <m:dPr>
                              <m:ctrlPr>
                                <a:rPr lang="es-ES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ES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𝟏𝟐</m:t>
                              </m:r>
                            </m:e>
                          </m:d>
                          <m:r>
                            <a:rPr lang="es-E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s-E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  <m:r>
                        <a:rPr lang="en-US" b="1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1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  <m:r>
                            <a:rPr lang="es-E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E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en-US" b="1" i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b="1" i="1" smtClean="0">
                              <a:latin typeface="Cambria Math" panose="02040503050406030204" pitchFamily="18" charset="0"/>
                            </a:rPr>
                            <m:t>𝟏𝟔</m:t>
                          </m:r>
                        </m:den>
                      </m:f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2" name="CuadroTexto 1">
                <a:extLst>
                  <a:ext uri="{FF2B5EF4-FFF2-40B4-BE49-F238E27FC236}">
                    <a16:creationId xmlns:a16="http://schemas.microsoft.com/office/drawing/2014/main" id="{91558208-FE12-7048-BE5F-0192C44F5C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3167" y="4680021"/>
                <a:ext cx="2336966" cy="651973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uadroTexto 3">
                <a:extLst>
                  <a:ext uri="{FF2B5EF4-FFF2-40B4-BE49-F238E27FC236}">
                    <a16:creationId xmlns:a16="http://schemas.microsoft.com/office/drawing/2014/main" id="{61E528D7-514A-90FE-BE11-564A32024ED5}"/>
                  </a:ext>
                </a:extLst>
              </p:cNvPr>
              <p:cNvSpPr txBox="1"/>
              <p:nvPr/>
            </p:nvSpPr>
            <p:spPr>
              <a:xfrm>
                <a:off x="5457004" y="4756388"/>
                <a:ext cx="3210260" cy="90896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s-ES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s-ES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US" sz="2800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s-ES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s-ES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s-ES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  <m:r>
                        <a:rPr lang="en-US" sz="2800" b="1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1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28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s-ES" sz="2800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ES" sz="2800" b="1" i="1" smtClean="0"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en-US" sz="2800" b="1" i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2800" b="1" i="1" smtClean="0">
                              <a:latin typeface="Cambria Math" panose="02040503050406030204" pitchFamily="18" charset="0"/>
                            </a:rPr>
                            <m:t>𝟏𝟔</m:t>
                          </m:r>
                        </m:den>
                      </m:f>
                    </m:oMath>
                  </m:oMathPara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4" name="CuadroTexto 3">
                <a:extLst>
                  <a:ext uri="{FF2B5EF4-FFF2-40B4-BE49-F238E27FC236}">
                    <a16:creationId xmlns:a16="http://schemas.microsoft.com/office/drawing/2014/main" id="{61E528D7-514A-90FE-BE11-564A32024E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7004" y="4756388"/>
                <a:ext cx="3210260" cy="908967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uadroTexto 10">
                <a:extLst>
                  <a:ext uri="{FF2B5EF4-FFF2-40B4-BE49-F238E27FC236}">
                    <a16:creationId xmlns:a16="http://schemas.microsoft.com/office/drawing/2014/main" id="{6B70D168-57F6-294F-FA56-40BADCFB8207}"/>
                  </a:ext>
                </a:extLst>
              </p:cNvPr>
              <p:cNvSpPr txBox="1"/>
              <p:nvPr/>
            </p:nvSpPr>
            <p:spPr>
              <a:xfrm>
                <a:off x="6371878" y="19574"/>
                <a:ext cx="3210260" cy="90896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s-ES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s-ES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US" sz="2800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s-ES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s-ES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s-ES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  <m:r>
                        <a:rPr lang="en-US" sz="2800" b="1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1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28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s-ES" sz="2800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ES" sz="2800" b="1" i="1" smtClean="0"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en-US" sz="2800" b="1" i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2800" b="1" i="1" smtClean="0">
                              <a:latin typeface="Cambria Math" panose="02040503050406030204" pitchFamily="18" charset="0"/>
                            </a:rPr>
                            <m:t>𝟏𝟔</m:t>
                          </m:r>
                        </m:den>
                      </m:f>
                    </m:oMath>
                  </m:oMathPara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11" name="CuadroTexto 10">
                <a:extLst>
                  <a:ext uri="{FF2B5EF4-FFF2-40B4-BE49-F238E27FC236}">
                    <a16:creationId xmlns:a16="http://schemas.microsoft.com/office/drawing/2014/main" id="{6B70D168-57F6-294F-FA56-40BADCFB82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1878" y="19574"/>
                <a:ext cx="3210260" cy="908967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CuadroTexto 11">
            <a:extLst>
              <a:ext uri="{FF2B5EF4-FFF2-40B4-BE49-F238E27FC236}">
                <a16:creationId xmlns:a16="http://schemas.microsoft.com/office/drawing/2014/main" id="{EFB8A796-4CCE-8F8A-DE11-E55F4EC8B932}"/>
              </a:ext>
            </a:extLst>
          </p:cNvPr>
          <p:cNvSpPr txBox="1"/>
          <p:nvPr/>
        </p:nvSpPr>
        <p:spPr>
          <a:xfrm>
            <a:off x="277652" y="5921288"/>
            <a:ext cx="11279770" cy="773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DO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Dios no necesita tiempo para enseñar, nosotros necesitamos tiempo para aprender.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DO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Pastor Ricardo Frías Herrera.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39B7691D-0A2D-437E-A967-21B934D91E09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9999766" y="87481"/>
            <a:ext cx="2120418" cy="30201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97DD5E1B-7947-4837-B981-DC282FC95A99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9835558" y="145255"/>
            <a:ext cx="2284626" cy="291702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uadroTexto 14">
                <a:extLst>
                  <a:ext uri="{FF2B5EF4-FFF2-40B4-BE49-F238E27FC236}">
                    <a16:creationId xmlns:a16="http://schemas.microsoft.com/office/drawing/2014/main" id="{D50D7648-2256-6C07-C009-9D50AADA0BD9}"/>
                  </a:ext>
                </a:extLst>
              </p:cNvPr>
              <p:cNvSpPr txBox="1"/>
              <p:nvPr/>
            </p:nvSpPr>
            <p:spPr>
              <a:xfrm>
                <a:off x="9558010" y="5524448"/>
                <a:ext cx="2175755" cy="7936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𝟏𝟓</m:t>
                          </m:r>
                        </m:num>
                        <m:den>
                          <m:r>
                            <a:rPr lang="en-US" sz="2400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𝟑𝟎</m:t>
                          </m:r>
                        </m:den>
                      </m:f>
                      <m:r>
                        <a:rPr lang="en-US" sz="2400" b="1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1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num>
                        <m:den>
                          <m:r>
                            <a:rPr lang="en-US" sz="2400" b="1" i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2400" b="1" i="1" smtClean="0">
                              <a:latin typeface="Cambria Math" panose="02040503050406030204" pitchFamily="18" charset="0"/>
                            </a:rPr>
                            <m:t>𝟏𝟔</m:t>
                          </m:r>
                        </m:den>
                      </m:f>
                    </m:oMath>
                  </m:oMathPara>
                </a14:m>
                <a:endParaRPr lang="en-US" sz="2400" b="1" dirty="0"/>
              </a:p>
            </p:txBody>
          </p:sp>
        </mc:Choice>
        <mc:Fallback xmlns="">
          <p:sp>
            <p:nvSpPr>
              <p:cNvPr id="15" name="CuadroTexto 14">
                <a:extLst>
                  <a:ext uri="{FF2B5EF4-FFF2-40B4-BE49-F238E27FC236}">
                    <a16:creationId xmlns:a16="http://schemas.microsoft.com/office/drawing/2014/main" id="{D50D7648-2256-6C07-C009-9D50AADA0B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58010" y="5524448"/>
                <a:ext cx="2175755" cy="793679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86922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9" grpId="0"/>
      <p:bldP spid="3" grpId="0" animBg="1"/>
      <p:bldP spid="5" grpId="0"/>
      <p:bldP spid="6" grpId="0" animBg="1"/>
      <p:bldP spid="13" grpId="0" animBg="1"/>
      <p:bldP spid="17" grpId="0" animBg="1"/>
      <p:bldP spid="18" grpId="0" animBg="1"/>
      <p:bldP spid="19" grpId="0" animBg="1"/>
      <p:bldP spid="20" grpId="0" animBg="1"/>
      <p:bldP spid="21" grpId="0"/>
      <p:bldP spid="22" grpId="0" animBg="1"/>
      <p:bldP spid="25" grpId="0" animBg="1"/>
      <p:bldP spid="28" grpId="0" animBg="1"/>
      <p:bldP spid="29" grpId="0" animBg="1"/>
      <p:bldP spid="34" grpId="0" animBg="1"/>
      <p:bldP spid="53" grpId="0"/>
      <p:bldP spid="54" grpId="0"/>
      <p:bldP spid="2" grpId="0"/>
      <p:bldP spid="4" grpId="0"/>
      <p:bldP spid="11" grpId="0"/>
      <p:bldP spid="15" grpId="0"/>
    </p:bldLst>
  </p:timing>
</p:sld>
</file>

<file path=ppt/theme/theme1.xml><?xml version="1.0" encoding="utf-8"?>
<a:theme xmlns:a="http://schemas.openxmlformats.org/drawingml/2006/main" name="Ediciones Zorrilla Plantilla Fin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diciones Zorrilla Plantilla Final" id="{03DE2CCF-CDF3-8C4D-A214-BA41934D0019}" vid="{565915D5-3EFA-BE41-A118-752A9A8786E7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Ediciones Zorrilla Plantilla Final</Template>
  <TotalTime>900</TotalTime>
  <Words>933</Words>
  <Application>Microsoft Office PowerPoint</Application>
  <PresentationFormat>Panorámica</PresentationFormat>
  <Paragraphs>141</Paragraphs>
  <Slides>9</Slides>
  <Notes>8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8" baseType="lpstr">
      <vt:lpstr>Arial</vt:lpstr>
      <vt:lpstr>Arial Rounded MT Bold</vt:lpstr>
      <vt:lpstr>Arial Rounded MT Std</vt:lpstr>
      <vt:lpstr>Calibri</vt:lpstr>
      <vt:lpstr>Cambria Math</vt:lpstr>
      <vt:lpstr>Georgia</vt:lpstr>
      <vt:lpstr>Open Sans Light</vt:lpstr>
      <vt:lpstr>Times New Roman</vt:lpstr>
      <vt:lpstr>Ediciones Zorrilla Plantilla Final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ZORRILLA MARTINEZ, KEYLA MAGDALENA</dc:creator>
  <cp:lastModifiedBy>Genaro Zorrilla</cp:lastModifiedBy>
  <cp:revision>48</cp:revision>
  <dcterms:created xsi:type="dcterms:W3CDTF">2020-09-07T00:55:24Z</dcterms:created>
  <dcterms:modified xsi:type="dcterms:W3CDTF">2024-02-06T18:08:35Z</dcterms:modified>
</cp:coreProperties>
</file>