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80" r:id="rId3"/>
    <p:sldId id="283" r:id="rId4"/>
    <p:sldId id="284" r:id="rId5"/>
    <p:sldId id="286" r:id="rId6"/>
  </p:sldIdLst>
  <p:sldSz cx="12192000" cy="6858000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129" autoAdjust="0"/>
    <p:restoredTop sz="94249" autoAdjust="0"/>
  </p:normalViewPr>
  <p:slideViewPr>
    <p:cSldViewPr snapToGrid="0" snapToObjects="1">
      <p:cViewPr varScale="1">
        <p:scale>
          <a:sx n="64" d="100"/>
          <a:sy n="64" d="100"/>
        </p:scale>
        <p:origin x="2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E5AE2-75CE-4850-ACC3-E2212CA6B58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ECBF2-2D64-42B1-A0C1-9F796E89E2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8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8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34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53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5128CAD-04A7-FB44-A133-84B4FE8523D4}"/>
              </a:ext>
            </a:extLst>
          </p:cNvPr>
          <p:cNvSpPr txBox="1">
            <a:spLocks/>
          </p:cNvSpPr>
          <p:nvPr/>
        </p:nvSpPr>
        <p:spPr>
          <a:xfrm>
            <a:off x="11358880" y="6376228"/>
            <a:ext cx="83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DO"/>
            </a:defPPr>
            <a:lvl1pPr marL="0" algn="ctr" defTabSz="914400" rtl="0" eaLnBrk="1" latinLnBrk="0" hangingPunct="1">
              <a:defRPr sz="2000" b="1" kern="1200">
                <a:solidFill>
                  <a:schemeClr val="bg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F5FB34-94C0-114B-8369-C18EEB779F86}" type="slidenum">
              <a:rPr lang="es-DO" smtClean="0"/>
              <a:pPr/>
              <a:t>‹Nº›</a:t>
            </a:fld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83554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A1666-5E97-0E4F-9C13-CC0358FB2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7449F-BEE2-3A43-BE1A-DA62D9373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8263E8-4E1A-CE4C-9E47-9DBF5126E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83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bg1"/>
                </a:solidFill>
                <a:latin typeface="Arial Rounded MT Bold" panose="020F0704030504030204" pitchFamily="34" charset="77"/>
              </a:defRPr>
            </a:lvl1pPr>
          </a:lstStyle>
          <a:p>
            <a:fld id="{46F5FB34-94C0-114B-8369-C18EEB779F86}" type="slidenum">
              <a:rPr lang="es-DO" smtClean="0"/>
              <a:pPr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652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Std" panose="020F0502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0.png"/><Relationship Id="rId11" Type="http://schemas.openxmlformats.org/officeDocument/2006/relationships/image" Target="../media/image60.png"/><Relationship Id="rId5" Type="http://schemas.openxmlformats.org/officeDocument/2006/relationships/image" Target="../media/image5.png"/><Relationship Id="rId10" Type="http://schemas.openxmlformats.org/officeDocument/2006/relationships/image" Target="../media/image59.png"/><Relationship Id="rId4" Type="http://schemas.openxmlformats.org/officeDocument/2006/relationships/image" Target="../media/image4.png"/><Relationship Id="rId9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4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6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26" Type="http://schemas.openxmlformats.org/officeDocument/2006/relationships/image" Target="../media/image101.png"/><Relationship Id="rId3" Type="http://schemas.openxmlformats.org/officeDocument/2006/relationships/image" Target="../media/image85.png"/><Relationship Id="rId21" Type="http://schemas.openxmlformats.org/officeDocument/2006/relationships/image" Target="../media/image96.png"/><Relationship Id="rId7" Type="http://schemas.openxmlformats.org/officeDocument/2006/relationships/image" Target="../media/image99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5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2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1.png"/><Relationship Id="rId11" Type="http://schemas.openxmlformats.org/officeDocument/2006/relationships/image" Target="../media/image87.png"/><Relationship Id="rId24" Type="http://schemas.openxmlformats.org/officeDocument/2006/relationships/image" Target="../media/image6.png"/><Relationship Id="rId15" Type="http://schemas.openxmlformats.org/officeDocument/2006/relationships/image" Target="../media/image91.png"/><Relationship Id="rId23" Type="http://schemas.openxmlformats.org/officeDocument/2006/relationships/image" Target="../media/image98.png"/><Relationship Id="rId10" Type="http://schemas.openxmlformats.org/officeDocument/2006/relationships/image" Target="../media/image86.png"/><Relationship Id="rId19" Type="http://schemas.openxmlformats.org/officeDocument/2006/relationships/image" Target="../media/image940.png"/><Relationship Id="rId9" Type="http://schemas.openxmlformats.org/officeDocument/2006/relationships/image" Target="../media/image850.png"/><Relationship Id="rId14" Type="http://schemas.openxmlformats.org/officeDocument/2006/relationships/image" Target="../media/image90.png"/><Relationship Id="rId22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80013B-FEA5-9F40-A088-BC0404B6DB28}"/>
              </a:ext>
            </a:extLst>
          </p:cNvPr>
          <p:cNvSpPr txBox="1"/>
          <p:nvPr/>
        </p:nvSpPr>
        <p:spPr>
          <a:xfrm>
            <a:off x="0" y="239930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4400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SEMEJANZA DE TRIÁNGULOS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F3A356-B8F7-2640-B49F-1AE7C64B27A9}"/>
              </a:ext>
            </a:extLst>
          </p:cNvPr>
          <p:cNvSpPr txBox="1"/>
          <p:nvPr/>
        </p:nvSpPr>
        <p:spPr>
          <a:xfrm>
            <a:off x="0" y="35499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b="1" dirty="0">
                <a:solidFill>
                  <a:srgbClr val="FF0000"/>
                </a:solidFill>
                <a:latin typeface="Arial Rounded MT Std" panose="020F0502020102020204" pitchFamily="34" charset="0"/>
              </a:rPr>
              <a:t>Ejercicios y </a:t>
            </a:r>
            <a:r>
              <a:rPr lang="es-DO" sz="3600" b="1">
                <a:solidFill>
                  <a:srgbClr val="FF0000"/>
                </a:solidFill>
                <a:latin typeface="Arial Rounded MT Std" panose="020F0502020102020204" pitchFamily="34" charset="0"/>
              </a:rPr>
              <a:t>Problemas </a:t>
            </a:r>
            <a:r>
              <a:rPr lang="es-DO" sz="3600" b="1">
                <a:solidFill>
                  <a:srgbClr val="FF0000"/>
                </a:solidFill>
                <a:highlight>
                  <a:srgbClr val="FFFF00"/>
                </a:highlight>
                <a:latin typeface="Arial Rounded MT Std" panose="020F0502020102020204" pitchFamily="34" charset="0"/>
              </a:rPr>
              <a:t>4</a:t>
            </a:r>
            <a:endParaRPr lang="es-DO" sz="3600" b="1" dirty="0">
              <a:solidFill>
                <a:srgbClr val="FF0000"/>
              </a:solidFill>
              <a:highlight>
                <a:srgbClr val="FFFF00"/>
              </a:highlight>
              <a:latin typeface="Arial Rounded MT Std" panose="020F0502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813AEE7-449B-6F4E-9ADB-8F276748DE6B}"/>
              </a:ext>
            </a:extLst>
          </p:cNvPr>
          <p:cNvSpPr/>
          <p:nvPr/>
        </p:nvSpPr>
        <p:spPr>
          <a:xfrm>
            <a:off x="2905760" y="3342640"/>
            <a:ext cx="6380480" cy="172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7732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/>
              <p:nvPr/>
            </p:nvSpPr>
            <p:spPr>
              <a:xfrm>
                <a:off x="1461875" y="97316"/>
                <a:ext cx="11259161" cy="2065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Calcule los lados si en el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𝐴𝐵𝐶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∧</m:t>
                    </m:r>
                    <m:r>
                      <a:rPr lang="es-DO" sz="320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𝐷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𝐸𝐶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son proporcionales. Sabiendo que el </a:t>
                </a:r>
                <a14:m>
                  <m:oMath xmlns:m="http://schemas.openxmlformats.org/officeDocument/2006/math"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𝑨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𝑫</m:t>
                    </m:r>
                    <m:r>
                      <a:rPr lang="es-ES" sz="2800" b="1" i="0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𝑩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𝟑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𝑩𝑪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𝟐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𝟔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</m:oMath>
                </a14:m>
                <a:endParaRPr lang="es-ES" sz="2800" b="1" i="1" dirty="0">
                  <a:solidFill>
                    <a:srgbClr val="00000A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𝟒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𝟏𝟔</m:t>
                    </m:r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Determine las longitudes de los </a:t>
                </a:r>
              </a:p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segmentos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</m:e>
                    </m:acc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</m:acc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DO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𝐷𝐸</m:t>
                        </m:r>
                      </m:e>
                    </m:acc>
                  </m:oMath>
                </a14:m>
                <a:endParaRPr lang="en-US" sz="3200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875" y="97316"/>
                <a:ext cx="11259161" cy="2065565"/>
              </a:xfrm>
              <a:prstGeom prst="rect">
                <a:avLst/>
              </a:prstGeom>
              <a:blipFill>
                <a:blip r:embed="rId3"/>
                <a:stretch>
                  <a:fillRect l="-1408" t="-4130" b="-85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34657" y="2179050"/>
            <a:ext cx="3107177" cy="21204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/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/>
              <p:nvPr/>
            </p:nvSpPr>
            <p:spPr>
              <a:xfrm>
                <a:off x="4102655" y="3545950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655" y="3545950"/>
                <a:ext cx="3210260" cy="10257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/>
              <p:nvPr/>
            </p:nvSpPr>
            <p:spPr>
              <a:xfrm>
                <a:off x="4002829" y="2364882"/>
                <a:ext cx="239113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829" y="2364882"/>
                <a:ext cx="239113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/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𝟔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/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/>
              <p:nvPr/>
            </p:nvSpPr>
            <p:spPr>
              <a:xfrm>
                <a:off x="5895889" y="3153496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𝟏𝟔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889" y="3153496"/>
                <a:ext cx="2391134" cy="5241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/>
              <p:nvPr/>
            </p:nvSpPr>
            <p:spPr>
              <a:xfrm>
                <a:off x="438468" y="4639173"/>
                <a:ext cx="534312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s-DO" sz="36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8" y="4639173"/>
                <a:ext cx="5343129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𝟏𝟔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uadroTexto 18">
            <a:extLst>
              <a:ext uri="{FF2B5EF4-FFF2-40B4-BE49-F238E27FC236}">
                <a16:creationId xmlns:a16="http://schemas.microsoft.com/office/drawing/2014/main" id="{AACA8C11-F1DD-8CEF-CE2A-94F59C0E9AD3}"/>
              </a:ext>
            </a:extLst>
          </p:cNvPr>
          <p:cNvSpPr txBox="1"/>
          <p:nvPr/>
        </p:nvSpPr>
        <p:spPr>
          <a:xfrm>
            <a:off x="5829038" y="4711315"/>
            <a:ext cx="61084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El producto de los medios es igual </a:t>
            </a:r>
          </a:p>
          <a:p>
            <a:r>
              <a:rPr lang="es-ES" sz="2400" dirty="0"/>
              <a:t>al producto de los extremos</a:t>
            </a:r>
            <a:endParaRPr lang="en-US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7B0ADE-7897-F2AE-03CA-A1DCF50A7C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75477" y="1639635"/>
            <a:ext cx="2120418" cy="319924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751B6D-886C-7713-9B5E-3FE1F87474F7}"/>
              </a:ext>
            </a:extLst>
          </p:cNvPr>
          <p:cNvSpPr txBox="1"/>
          <p:nvPr/>
        </p:nvSpPr>
        <p:spPr>
          <a:xfrm>
            <a:off x="531727" y="6054251"/>
            <a:ext cx="11220562" cy="37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222222"/>
                </a:solidFill>
                <a:effectLst/>
                <a:latin typeface="Open Sans Light" panose="020B03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«Trabajemos por y para la patria, que es trabajar para nuestros hijos y para nosotros mismos».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70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5" grpId="0"/>
      <p:bldP spid="16" grpId="0"/>
      <p:bldP spid="17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79775" y="134244"/>
            <a:ext cx="3107177" cy="283868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2328757" y="10358"/>
                <a:ext cx="705508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𝟏𝟔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757" y="10358"/>
                <a:ext cx="705508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047B0ADE-7897-F2AE-03CA-A1DCF50A7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020" y="0"/>
            <a:ext cx="3077980" cy="31992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A4DDA17-2502-20B6-50E1-23729C19ABAA}"/>
                  </a:ext>
                </a:extLst>
              </p:cNvPr>
              <p:cNvSpPr txBox="1"/>
              <p:nvPr/>
            </p:nvSpPr>
            <p:spPr>
              <a:xfrm>
                <a:off x="682144" y="1526129"/>
                <a:ext cx="70790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</m:d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</m:d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𝟏𝟔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EA4DDA17-2502-20B6-50E1-23729C19A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44" y="1526129"/>
                <a:ext cx="7079012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FB1CB068-23AC-6DD1-B067-D281C5F9A40D}"/>
              </a:ext>
            </a:extLst>
          </p:cNvPr>
          <p:cNvSpPr txBox="1"/>
          <p:nvPr/>
        </p:nvSpPr>
        <p:spPr>
          <a:xfrm>
            <a:off x="1667656" y="887623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/>
              <a:t>Aplicando la propiedad distributiva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6AAC6BCE-BA49-5E75-A92C-E7FC5F709A42}"/>
                  </a:ext>
                </a:extLst>
              </p:cNvPr>
              <p:cNvSpPr/>
              <p:nvPr/>
            </p:nvSpPr>
            <p:spPr>
              <a:xfrm>
                <a:off x="384416" y="2301560"/>
                <a:ext cx="6752105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s-DO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6AAC6BCE-BA49-5E75-A92C-E7FC5F709A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16" y="2301560"/>
                <a:ext cx="6752105" cy="6588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7">
                <a:extLst>
                  <a:ext uri="{FF2B5EF4-FFF2-40B4-BE49-F238E27FC236}">
                    <a16:creationId xmlns:a16="http://schemas.microsoft.com/office/drawing/2014/main" id="{1587E25E-F601-479C-849C-833F50B7C954}"/>
                  </a:ext>
                </a:extLst>
              </p:cNvPr>
              <p:cNvSpPr/>
              <p:nvPr/>
            </p:nvSpPr>
            <p:spPr>
              <a:xfrm>
                <a:off x="0" y="3157453"/>
                <a:ext cx="5660460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7">
                <a:extLst>
                  <a:ext uri="{FF2B5EF4-FFF2-40B4-BE49-F238E27FC236}">
                    <a16:creationId xmlns:a16="http://schemas.microsoft.com/office/drawing/2014/main" id="{1587E25E-F601-479C-849C-833F50B7C9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57453"/>
                <a:ext cx="5660460" cy="6588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7">
                <a:extLst>
                  <a:ext uri="{FF2B5EF4-FFF2-40B4-BE49-F238E27FC236}">
                    <a16:creationId xmlns:a16="http://schemas.microsoft.com/office/drawing/2014/main" id="{CB9150DB-7FE5-B1F8-CF05-0471B292A9CE}"/>
                  </a:ext>
                </a:extLst>
              </p:cNvPr>
              <p:cNvSpPr/>
              <p:nvPr/>
            </p:nvSpPr>
            <p:spPr>
              <a:xfrm>
                <a:off x="190018" y="3816351"/>
                <a:ext cx="8395183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s-E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𝟒𝟖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7">
                <a:extLst>
                  <a:ext uri="{FF2B5EF4-FFF2-40B4-BE49-F238E27FC236}">
                    <a16:creationId xmlns:a16="http://schemas.microsoft.com/office/drawing/2014/main" id="{CB9150DB-7FE5-B1F8-CF05-0471B292A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18" y="3816351"/>
                <a:ext cx="8395183" cy="6588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6B58EA55-F2D4-A560-E4D4-32B55D4F9A57}"/>
                  </a:ext>
                </a:extLst>
              </p:cNvPr>
              <p:cNvSpPr/>
              <p:nvPr/>
            </p:nvSpPr>
            <p:spPr>
              <a:xfrm>
                <a:off x="516814" y="4556662"/>
                <a:ext cx="4568815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𝟖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6B58EA55-F2D4-A560-E4D4-32B55D4F9A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14" y="4556662"/>
                <a:ext cx="4568815" cy="6588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08066A18-AC30-FEF5-0488-9D2A2E6BA5D7}"/>
                  </a:ext>
                </a:extLst>
              </p:cNvPr>
              <p:cNvSpPr/>
              <p:nvPr/>
            </p:nvSpPr>
            <p:spPr>
              <a:xfrm>
                <a:off x="5106592" y="4575242"/>
                <a:ext cx="6251968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m:rPr>
                          <m:nor/>
                        </m:rP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s-E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𝟖</m:t>
                      </m:r>
                      <m:r>
                        <m:rPr>
                          <m:nor/>
                        </m:rP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s-E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08066A18-AC30-FEF5-0488-9D2A2E6BA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592" y="4575242"/>
                <a:ext cx="6251968" cy="6588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/>
              <p:nvPr/>
            </p:nvSpPr>
            <p:spPr>
              <a:xfrm>
                <a:off x="3939478" y="5244168"/>
                <a:ext cx="4293098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478" y="5244168"/>
                <a:ext cx="4293098" cy="6588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FDAD459E-4C8E-248D-DF2F-C70438E253F1}"/>
              </a:ext>
            </a:extLst>
          </p:cNvPr>
          <p:cNvSpPr txBox="1"/>
          <p:nvPr/>
        </p:nvSpPr>
        <p:spPr>
          <a:xfrm>
            <a:off x="384417" y="5913094"/>
            <a:ext cx="1138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0001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“Si lo que llamamos amor no nos lleva más allá de nosotros mismos, entonces no es amor”—  Oswald Chambers.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401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3" grpId="0"/>
      <p:bldP spid="11" grpId="0"/>
      <p:bldP spid="14" grpId="0"/>
      <p:bldP spid="20" grpId="0"/>
      <p:bldP spid="21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338910" y="493381"/>
            <a:ext cx="3107177" cy="2120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7B0ADE-7897-F2AE-03CA-A1DCF50A7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4201" y="87481"/>
            <a:ext cx="2120418" cy="31992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/>
              <p:nvPr/>
            </p:nvSpPr>
            <p:spPr>
              <a:xfrm>
                <a:off x="1920831" y="117532"/>
                <a:ext cx="4293098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6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17">
                <a:extLst>
                  <a:ext uri="{FF2B5EF4-FFF2-40B4-BE49-F238E27FC236}">
                    <a16:creationId xmlns:a16="http://schemas.microsoft.com/office/drawing/2014/main" id="{BEBB33EB-3AAE-A835-1688-E836DAA3A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831" y="117532"/>
                <a:ext cx="4293098" cy="658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8 Rectángulo">
                <a:extLst>
                  <a:ext uri="{FF2B5EF4-FFF2-40B4-BE49-F238E27FC236}">
                    <a16:creationId xmlns:a16="http://schemas.microsoft.com/office/drawing/2014/main" id="{43343C92-6B24-D107-8DA6-6909ED7D3B1C}"/>
                  </a:ext>
                </a:extLst>
              </p:cNvPr>
              <p:cNvSpPr/>
              <p:nvPr/>
            </p:nvSpPr>
            <p:spPr>
              <a:xfrm>
                <a:off x="1203298" y="2318542"/>
                <a:ext cx="394569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DO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e>
                      </m:d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s-E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)=</m:t>
                      </m:r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sz="32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8 Rectángulo">
                <a:extLst>
                  <a:ext uri="{FF2B5EF4-FFF2-40B4-BE49-F238E27FC236}">
                    <a16:creationId xmlns:a16="http://schemas.microsoft.com/office/drawing/2014/main" id="{43343C92-6B24-D107-8DA6-6909ED7D3B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98" y="2318542"/>
                <a:ext cx="394569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8">
            <a:extLst>
              <a:ext uri="{FF2B5EF4-FFF2-40B4-BE49-F238E27FC236}">
                <a16:creationId xmlns:a16="http://schemas.microsoft.com/office/drawing/2014/main" id="{9E78A9DA-1D1E-238E-44E7-81E109C052FC}"/>
              </a:ext>
            </a:extLst>
          </p:cNvPr>
          <p:cNvSpPr/>
          <p:nvPr/>
        </p:nvSpPr>
        <p:spPr>
          <a:xfrm>
            <a:off x="1079292" y="1487545"/>
            <a:ext cx="6172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Determinando los valores de x, aplicando factorización.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10 Rectángulo">
                <a:extLst>
                  <a:ext uri="{FF2B5EF4-FFF2-40B4-BE49-F238E27FC236}">
                    <a16:creationId xmlns:a16="http://schemas.microsoft.com/office/drawing/2014/main" id="{A0CABC40-B5F7-0CB3-E521-56FDFF165DE7}"/>
                  </a:ext>
                </a:extLst>
              </p:cNvPr>
              <p:cNvSpPr/>
              <p:nvPr/>
            </p:nvSpPr>
            <p:spPr>
              <a:xfrm>
                <a:off x="1367061" y="3051974"/>
                <a:ext cx="22942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s-DO" sz="3200" b="1" dirty="0">
                    <a:solidFill>
                      <a:prstClr val="black"/>
                    </a:solidFill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10 Rectángulo">
                <a:extLst>
                  <a:ext uri="{FF2B5EF4-FFF2-40B4-BE49-F238E27FC236}">
                    <a16:creationId xmlns:a16="http://schemas.microsoft.com/office/drawing/2014/main" id="{A0CABC40-B5F7-0CB3-E521-56FDFF165D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061" y="3051974"/>
                <a:ext cx="229421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12 Rectángulo">
                <a:extLst>
                  <a:ext uri="{FF2B5EF4-FFF2-40B4-BE49-F238E27FC236}">
                    <a16:creationId xmlns:a16="http://schemas.microsoft.com/office/drawing/2014/main" id="{CA4B443A-423A-2026-4CDA-761FEE84C8AB}"/>
                  </a:ext>
                </a:extLst>
              </p:cNvPr>
              <p:cNvSpPr/>
              <p:nvPr/>
            </p:nvSpPr>
            <p:spPr>
              <a:xfrm>
                <a:off x="1367061" y="3733732"/>
                <a:ext cx="20281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s-DO" sz="3200" dirty="0">
                    <a:solidFill>
                      <a:prstClr val="black"/>
                    </a:solidFill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12 Rectángulo">
                <a:extLst>
                  <a:ext uri="{FF2B5EF4-FFF2-40B4-BE49-F238E27FC236}">
                    <a16:creationId xmlns:a16="http://schemas.microsoft.com/office/drawing/2014/main" id="{CA4B443A-423A-2026-4CDA-761FEE84C8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061" y="3733732"/>
                <a:ext cx="202811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3 Rectángulo">
                <a:extLst>
                  <a:ext uri="{FF2B5EF4-FFF2-40B4-BE49-F238E27FC236}">
                    <a16:creationId xmlns:a16="http://schemas.microsoft.com/office/drawing/2014/main" id="{D78EE55C-16D7-14DE-FE90-FE90BCF67289}"/>
                  </a:ext>
                </a:extLst>
              </p:cNvPr>
              <p:cNvSpPr/>
              <p:nvPr/>
            </p:nvSpPr>
            <p:spPr>
              <a:xfrm>
                <a:off x="7962547" y="3107178"/>
                <a:ext cx="1629357" cy="584775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𝐱</m:t>
                      </m:r>
                      <m:r>
                        <a:rPr lang="es-DO" sz="3200" b="1">
                          <a:solidFill>
                            <a:srgbClr val="FF0000"/>
                          </a:solidFill>
                          <a:latin typeface="Cambria Math"/>
                        </a:rPr>
                        <m:t> =</m:t>
                      </m:r>
                      <m:r>
                        <a:rPr lang="es-E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s-DO" sz="32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" name="13 Rectángulo">
                <a:extLst>
                  <a:ext uri="{FF2B5EF4-FFF2-40B4-BE49-F238E27FC236}">
                    <a16:creationId xmlns:a16="http://schemas.microsoft.com/office/drawing/2014/main" id="{D78EE55C-16D7-14DE-FE90-FE90BCF67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547" y="3107178"/>
                <a:ext cx="1629357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0 Rectángulo">
                <a:extLst>
                  <a:ext uri="{FF2B5EF4-FFF2-40B4-BE49-F238E27FC236}">
                    <a16:creationId xmlns:a16="http://schemas.microsoft.com/office/drawing/2014/main" id="{F7394420-9B48-30BF-21C3-398157141A86}"/>
                  </a:ext>
                </a:extLst>
              </p:cNvPr>
              <p:cNvSpPr/>
              <p:nvPr/>
            </p:nvSpPr>
            <p:spPr>
              <a:xfrm>
                <a:off x="3732203" y="3079974"/>
                <a:ext cx="42523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s-ES" sz="3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endParaRPr lang="es-DO" sz="3200" b="1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5" name="10 Rectángulo">
                <a:extLst>
                  <a:ext uri="{FF2B5EF4-FFF2-40B4-BE49-F238E27FC236}">
                    <a16:creationId xmlns:a16="http://schemas.microsoft.com/office/drawing/2014/main" id="{F7394420-9B48-30BF-21C3-398157141A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203" y="3079974"/>
                <a:ext cx="425231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2 Rectángulo">
                <a:extLst>
                  <a:ext uri="{FF2B5EF4-FFF2-40B4-BE49-F238E27FC236}">
                    <a16:creationId xmlns:a16="http://schemas.microsoft.com/office/drawing/2014/main" id="{CD7B3A29-B51C-A183-66F7-4FBFDED0FDC6}"/>
                  </a:ext>
                </a:extLst>
              </p:cNvPr>
              <p:cNvSpPr/>
              <p:nvPr/>
            </p:nvSpPr>
            <p:spPr>
              <a:xfrm>
                <a:off x="3499556" y="3767370"/>
                <a:ext cx="34957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3200" b="1" i="1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2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s-DO" sz="3200" b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s-DO" sz="3200" b="1" i="1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s-DO" sz="32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endParaRPr lang="es-DO" sz="32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6" name="12 Rectángulo">
                <a:extLst>
                  <a:ext uri="{FF2B5EF4-FFF2-40B4-BE49-F238E27FC236}">
                    <a16:creationId xmlns:a16="http://schemas.microsoft.com/office/drawing/2014/main" id="{CD7B3A29-B51C-A183-66F7-4FBFDED0FD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556" y="3767370"/>
                <a:ext cx="349570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adroTexto 17">
            <a:extLst>
              <a:ext uri="{FF2B5EF4-FFF2-40B4-BE49-F238E27FC236}">
                <a16:creationId xmlns:a16="http://schemas.microsoft.com/office/drawing/2014/main" id="{3EC6FC49-C0D0-68F7-B487-437FB252B409}"/>
              </a:ext>
            </a:extLst>
          </p:cNvPr>
          <p:cNvSpPr txBox="1"/>
          <p:nvPr/>
        </p:nvSpPr>
        <p:spPr>
          <a:xfrm>
            <a:off x="9556909" y="3589649"/>
            <a:ext cx="1721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B050"/>
                </a:solidFill>
              </a:rPr>
              <a:t>No es posible, ya que ningún lado puede ser negativo</a:t>
            </a:r>
            <a:endParaRPr lang="en-US" sz="2000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7">
                <a:extLst>
                  <a:ext uri="{FF2B5EF4-FFF2-40B4-BE49-F238E27FC236}">
                    <a16:creationId xmlns:a16="http://schemas.microsoft.com/office/drawing/2014/main" id="{79203265-D44D-0801-F747-BD78610D0104}"/>
                  </a:ext>
                </a:extLst>
              </p:cNvPr>
              <p:cNvSpPr/>
              <p:nvPr/>
            </p:nvSpPr>
            <p:spPr>
              <a:xfrm>
                <a:off x="7074323" y="3889550"/>
                <a:ext cx="1776448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7">
                <a:extLst>
                  <a:ext uri="{FF2B5EF4-FFF2-40B4-BE49-F238E27FC236}">
                    <a16:creationId xmlns:a16="http://schemas.microsoft.com/office/drawing/2014/main" id="{79203265-D44D-0801-F747-BD78610D01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323" y="3889550"/>
                <a:ext cx="1776448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54963B7D-741B-568B-08A4-5EE51108C5FF}"/>
                  </a:ext>
                </a:extLst>
              </p:cNvPr>
              <p:cNvSpPr txBox="1"/>
              <p:nvPr/>
            </p:nvSpPr>
            <p:spPr>
              <a:xfrm>
                <a:off x="5543559" y="4760681"/>
                <a:ext cx="4013349" cy="10871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d>
                            <m:dPr>
                              <m:ctrlPr>
                                <a:rPr lang="es-ES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d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54963B7D-741B-568B-08A4-5EE51108C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9" y="4760681"/>
                <a:ext cx="4013349" cy="10871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74A940BC-B304-1A35-1E31-11E9B2CD5F08}"/>
                  </a:ext>
                </a:extLst>
              </p:cNvPr>
              <p:cNvSpPr txBox="1"/>
              <p:nvPr/>
            </p:nvSpPr>
            <p:spPr>
              <a:xfrm>
                <a:off x="543730" y="4577166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74A940BC-B304-1A35-1E31-11E9B2CD5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30" y="4577166"/>
                <a:ext cx="2092389" cy="100604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6831B6BE-5C71-293F-AE98-2535644989D4}"/>
                  </a:ext>
                </a:extLst>
              </p:cNvPr>
              <p:cNvSpPr txBox="1"/>
              <p:nvPr/>
            </p:nvSpPr>
            <p:spPr>
              <a:xfrm>
                <a:off x="9965732" y="4785626"/>
                <a:ext cx="2116094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6831B6BE-5C71-293F-AE98-253564498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732" y="4785626"/>
                <a:ext cx="2116094" cy="103573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uadroTexto 26">
            <a:extLst>
              <a:ext uri="{FF2B5EF4-FFF2-40B4-BE49-F238E27FC236}">
                <a16:creationId xmlns:a16="http://schemas.microsoft.com/office/drawing/2014/main" id="{A3CE904E-377A-9451-1F06-023D650AC7D7}"/>
              </a:ext>
            </a:extLst>
          </p:cNvPr>
          <p:cNvSpPr txBox="1"/>
          <p:nvPr/>
        </p:nvSpPr>
        <p:spPr>
          <a:xfrm>
            <a:off x="6417933" y="58804"/>
            <a:ext cx="4474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Si observa todos los elementos se pueden dividir entre </a:t>
            </a:r>
            <a:r>
              <a:rPr lang="es-ES" sz="2400" b="1" dirty="0">
                <a:solidFill>
                  <a:srgbClr val="FF0000"/>
                </a:solidFill>
              </a:rPr>
              <a:t>2</a:t>
            </a:r>
            <a:r>
              <a:rPr lang="es-ES" sz="2400" b="1" dirty="0"/>
              <a:t> 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17">
                <a:extLst>
                  <a:ext uri="{FF2B5EF4-FFF2-40B4-BE49-F238E27FC236}">
                    <a16:creationId xmlns:a16="http://schemas.microsoft.com/office/drawing/2014/main" id="{05144D5F-3D8D-DC78-3BC3-3FFAF0CF0C29}"/>
                  </a:ext>
                </a:extLst>
              </p:cNvPr>
              <p:cNvSpPr/>
              <p:nvPr/>
            </p:nvSpPr>
            <p:spPr>
              <a:xfrm>
                <a:off x="1801895" y="794679"/>
                <a:ext cx="3741665" cy="658898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17">
                <a:extLst>
                  <a:ext uri="{FF2B5EF4-FFF2-40B4-BE49-F238E27FC236}">
                    <a16:creationId xmlns:a16="http://schemas.microsoft.com/office/drawing/2014/main" id="{05144D5F-3D8D-DC78-3BC3-3FFAF0CF0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895" y="794679"/>
                <a:ext cx="3741665" cy="6588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Imagen 29">
            <a:extLst>
              <a:ext uri="{FF2B5EF4-FFF2-40B4-BE49-F238E27FC236}">
                <a16:creationId xmlns:a16="http://schemas.microsoft.com/office/drawing/2014/main" id="{C8FDBD2C-19D8-31F3-DE4A-08303571319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8142" y="1093048"/>
            <a:ext cx="2009775" cy="17621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779ECB33-102E-3ED8-C13B-229F9C3E40CD}"/>
                  </a:ext>
                </a:extLst>
              </p:cNvPr>
              <p:cNvSpPr txBox="1"/>
              <p:nvPr/>
            </p:nvSpPr>
            <p:spPr>
              <a:xfrm>
                <a:off x="2386105" y="4669695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779ECB33-102E-3ED8-C13B-229F9C3E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105" y="4669695"/>
                <a:ext cx="3210260" cy="102573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DFE8A0D7-BCD8-7C2A-6A53-E3A8DE8E7E63}"/>
              </a:ext>
            </a:extLst>
          </p:cNvPr>
          <p:cNvSpPr txBox="1"/>
          <p:nvPr/>
        </p:nvSpPr>
        <p:spPr>
          <a:xfrm>
            <a:off x="129395" y="6088877"/>
            <a:ext cx="11149341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poco de conocimiento que actúa es mucho más valioso que tener conocimiento y no actuar (Khalil </a:t>
            </a:r>
            <a:r>
              <a:rPr lang="es-E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Gibrán</a:t>
            </a:r>
            <a:r>
              <a:rPr lang="es-E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/>
      <p:bldP spid="7" grpId="0"/>
      <p:bldP spid="9" grpId="0"/>
      <p:bldP spid="10" grpId="0"/>
      <p:bldP spid="12" grpId="0" animBg="1"/>
      <p:bldP spid="15" grpId="0"/>
      <p:bldP spid="16" grpId="0"/>
      <p:bldP spid="18" grpId="0"/>
      <p:bldP spid="19" grpId="0" animBg="1"/>
      <p:bldP spid="22" grpId="0"/>
      <p:bldP spid="24" grpId="0"/>
      <p:bldP spid="25" grpId="0"/>
      <p:bldP spid="27" grpId="0"/>
      <p:bldP spid="28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/>
              <p:nvPr/>
            </p:nvSpPr>
            <p:spPr>
              <a:xfrm>
                <a:off x="1793575" y="234678"/>
                <a:ext cx="3741665" cy="658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3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s-DO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9A9A22B7-CD5B-05A6-EAE6-AC8360C89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3575" y="234678"/>
                <a:ext cx="3741665" cy="6588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616533A-A207-C5AF-FF7F-1A79D5E224C7}"/>
              </a:ext>
            </a:extLst>
          </p:cNvPr>
          <p:cNvSpPr/>
          <p:nvPr/>
        </p:nvSpPr>
        <p:spPr>
          <a:xfrm>
            <a:off x="155409" y="1124189"/>
            <a:ext cx="6973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aplicando  formula general. </a:t>
            </a:r>
            <a:endParaRPr 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33 Rectángulo">
                <a:extLst>
                  <a:ext uri="{FF2B5EF4-FFF2-40B4-BE49-F238E27FC236}">
                    <a16:creationId xmlns:a16="http://schemas.microsoft.com/office/drawing/2014/main" id="{9CC867EA-671D-A0BB-E091-07A30AB39EBF}"/>
                  </a:ext>
                </a:extLst>
              </p:cNvPr>
              <p:cNvSpPr/>
              <p:nvPr/>
            </p:nvSpPr>
            <p:spPr>
              <a:xfrm>
                <a:off x="4520284" y="1011939"/>
                <a:ext cx="3307316" cy="88748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2400" b="1" i="1">
                              <a:latin typeface="Cambria Math"/>
                            </a:rPr>
                            <m:t>−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𝒃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DO" sz="2400" b="1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s-DO" sz="2400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s-DO" sz="24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s-DO" sz="24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DO" sz="2400" b="1" i="1">
                                  <a:latin typeface="Cambria Math"/>
                                </a:rPr>
                                <m:t>𝟒</m:t>
                              </m:r>
                              <m:r>
                                <a:rPr lang="es-DO" sz="2400" b="1" i="1">
                                  <a:latin typeface="Cambria Math"/>
                                </a:rPr>
                                <m:t>𝒂𝒄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3" name="33 Rectángulo">
                <a:extLst>
                  <a:ext uri="{FF2B5EF4-FFF2-40B4-BE49-F238E27FC236}">
                    <a16:creationId xmlns:a16="http://schemas.microsoft.com/office/drawing/2014/main" id="{9CC867EA-671D-A0BB-E091-07A30AB39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284" y="1011939"/>
                <a:ext cx="3307316" cy="8874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8 Rectángulo">
                <a:extLst>
                  <a:ext uri="{FF2B5EF4-FFF2-40B4-BE49-F238E27FC236}">
                    <a16:creationId xmlns:a16="http://schemas.microsoft.com/office/drawing/2014/main" id="{2D2B473C-DD67-274F-C8AE-D52E80D8F8AA}"/>
                  </a:ext>
                </a:extLst>
              </p:cNvPr>
              <p:cNvSpPr/>
              <p:nvPr/>
            </p:nvSpPr>
            <p:spPr>
              <a:xfrm>
                <a:off x="4829313" y="1999169"/>
                <a:ext cx="1254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𝒃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8 Rectángulo">
                <a:extLst>
                  <a:ext uri="{FF2B5EF4-FFF2-40B4-BE49-F238E27FC236}">
                    <a16:creationId xmlns:a16="http://schemas.microsoft.com/office/drawing/2014/main" id="{2D2B473C-DD67-274F-C8AE-D52E80D8F8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313" y="1999169"/>
                <a:ext cx="125489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37 Rectángulo">
                <a:extLst>
                  <a:ext uri="{FF2B5EF4-FFF2-40B4-BE49-F238E27FC236}">
                    <a16:creationId xmlns:a16="http://schemas.microsoft.com/office/drawing/2014/main" id="{8380640E-4D11-7B34-863F-BD74337E233A}"/>
                  </a:ext>
                </a:extLst>
              </p:cNvPr>
              <p:cNvSpPr/>
              <p:nvPr/>
            </p:nvSpPr>
            <p:spPr>
              <a:xfrm>
                <a:off x="89492" y="2549110"/>
                <a:ext cx="6087885" cy="110062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8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800" b="1" i="1">
                              <a:latin typeface="Cambria Math"/>
                            </a:rPr>
                            <m:t>,</m:t>
                          </m:r>
                          <m:r>
                            <a:rPr lang="es-DO" sz="28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2800" b="1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</m:d>
                          <m:r>
                            <a:rPr lang="es-DO" sz="28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DO" sz="2800" b="1" i="1">
                                      <a:latin typeface="Cambria Math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s-ES" sz="2800" b="1" i="1" smtClean="0">
                                          <a:latin typeface="Cambria Math" panose="02040503050406030204" pitchFamily="18" charset="0"/>
                                        </a:rPr>
                                        <m:t>𝟗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DO" sz="28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s-DO" sz="2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DO" sz="2800" b="1" i="1">
                                  <a:latin typeface="Cambria Math"/>
                                </a:rPr>
                                <m:t>𝟒</m:t>
                              </m:r>
                              <m:d>
                                <m:d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28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ES" sz="2800" b="1" i="1" smtClean="0">
                                      <a:latin typeface="Cambria Math" panose="02040503050406030204" pitchFamily="18" charset="0"/>
                                    </a:rPr>
                                    <m:t>𝟑𝟔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s-DO" sz="2800" b="1" i="1">
                              <a:latin typeface="Cambria Math"/>
                            </a:rPr>
                            <m:t>𝟐</m:t>
                          </m:r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DO" sz="28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6" name="37 Rectángulo">
                <a:extLst>
                  <a:ext uri="{FF2B5EF4-FFF2-40B4-BE49-F238E27FC236}">
                    <a16:creationId xmlns:a16="http://schemas.microsoft.com/office/drawing/2014/main" id="{8380640E-4D11-7B34-863F-BD74337E2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2" y="2549110"/>
                <a:ext cx="6087885" cy="11006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38 Rectángulo">
                <a:extLst>
                  <a:ext uri="{FF2B5EF4-FFF2-40B4-BE49-F238E27FC236}">
                    <a16:creationId xmlns:a16="http://schemas.microsoft.com/office/drawing/2014/main" id="{9D62C861-A4C2-1EF6-EC06-9CBEA94FBEC4}"/>
                  </a:ext>
                </a:extLst>
              </p:cNvPr>
              <p:cNvSpPr/>
              <p:nvPr/>
            </p:nvSpPr>
            <p:spPr>
              <a:xfrm>
                <a:off x="6280460" y="2576538"/>
                <a:ext cx="3200556" cy="8638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𝟖𝟏</m:t>
                              </m:r>
                              <m:r>
                                <a:rPr lang="es-E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𝟏𝟒𝟒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3" name="38 Rectángulo">
                <a:extLst>
                  <a:ext uri="{FF2B5EF4-FFF2-40B4-BE49-F238E27FC236}">
                    <a16:creationId xmlns:a16="http://schemas.microsoft.com/office/drawing/2014/main" id="{9D62C861-A4C2-1EF6-EC06-9CBEA94FB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60" y="2576538"/>
                <a:ext cx="3200556" cy="8638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39 Rectángulo">
                <a:extLst>
                  <a:ext uri="{FF2B5EF4-FFF2-40B4-BE49-F238E27FC236}">
                    <a16:creationId xmlns:a16="http://schemas.microsoft.com/office/drawing/2014/main" id="{925DF749-0E81-F497-5B89-C8F2DE838341}"/>
                  </a:ext>
                </a:extLst>
              </p:cNvPr>
              <p:cNvSpPr/>
              <p:nvPr/>
            </p:nvSpPr>
            <p:spPr>
              <a:xfrm>
                <a:off x="0" y="3939242"/>
                <a:ext cx="2079352" cy="79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7" name="39 Rectángulo">
                <a:extLst>
                  <a:ext uri="{FF2B5EF4-FFF2-40B4-BE49-F238E27FC236}">
                    <a16:creationId xmlns:a16="http://schemas.microsoft.com/office/drawing/2014/main" id="{925DF749-0E81-F497-5B89-C8F2DE838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39242"/>
                <a:ext cx="2079352" cy="7913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41 Rectángulo">
                <a:extLst>
                  <a:ext uri="{FF2B5EF4-FFF2-40B4-BE49-F238E27FC236}">
                    <a16:creationId xmlns:a16="http://schemas.microsoft.com/office/drawing/2014/main" id="{31472C03-73D2-97F0-B8DA-EB3DF5670D3B}"/>
                  </a:ext>
                </a:extLst>
              </p:cNvPr>
              <p:cNvSpPr/>
              <p:nvPr/>
            </p:nvSpPr>
            <p:spPr>
              <a:xfrm>
                <a:off x="2781266" y="4023883"/>
                <a:ext cx="1898212" cy="79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8" name="41 Rectángulo">
                <a:extLst>
                  <a:ext uri="{FF2B5EF4-FFF2-40B4-BE49-F238E27FC236}">
                    <a16:creationId xmlns:a16="http://schemas.microsoft.com/office/drawing/2014/main" id="{31472C03-73D2-97F0-B8DA-EB3DF5670D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66" y="4023883"/>
                <a:ext cx="1898212" cy="7913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42 Rectángulo">
                <a:extLst>
                  <a:ext uri="{FF2B5EF4-FFF2-40B4-BE49-F238E27FC236}">
                    <a16:creationId xmlns:a16="http://schemas.microsoft.com/office/drawing/2014/main" id="{67101806-F876-0451-DBB5-82834C6CC152}"/>
                  </a:ext>
                </a:extLst>
              </p:cNvPr>
              <p:cNvSpPr/>
              <p:nvPr/>
            </p:nvSpPr>
            <p:spPr>
              <a:xfrm>
                <a:off x="6782118" y="4069534"/>
                <a:ext cx="1594924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42 Rectángulo">
                <a:extLst>
                  <a:ext uri="{FF2B5EF4-FFF2-40B4-BE49-F238E27FC236}">
                    <a16:creationId xmlns:a16="http://schemas.microsoft.com/office/drawing/2014/main" id="{67101806-F876-0451-DBB5-82834C6CC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118" y="4069534"/>
                <a:ext cx="1594924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Rectángulo">
                <a:extLst>
                  <a:ext uri="{FF2B5EF4-FFF2-40B4-BE49-F238E27FC236}">
                    <a16:creationId xmlns:a16="http://schemas.microsoft.com/office/drawing/2014/main" id="{FECD6C48-6565-B0C8-053F-E0210F793833}"/>
                  </a:ext>
                </a:extLst>
              </p:cNvPr>
              <p:cNvSpPr/>
              <p:nvPr/>
            </p:nvSpPr>
            <p:spPr>
              <a:xfrm>
                <a:off x="8957486" y="3107581"/>
                <a:ext cx="2465803" cy="8706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2400" b="1" i="1">
                              <a:latin typeface="Cambria Math"/>
                            </a:rPr>
                            <m:t>,</m:t>
                          </m:r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DO" sz="2400" b="1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DO" sz="24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2400" b="1" i="1" smtClean="0">
                                  <a:latin typeface="Cambria Math" panose="02040503050406030204" pitchFamily="18" charset="0"/>
                                </a:rPr>
                                <m:t>𝟐𝟐𝟓</m:t>
                              </m:r>
                            </m:e>
                          </m:rad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0" name="19 Rectángulo">
                <a:extLst>
                  <a:ext uri="{FF2B5EF4-FFF2-40B4-BE49-F238E27FC236}">
                    <a16:creationId xmlns:a16="http://schemas.microsoft.com/office/drawing/2014/main" id="{FECD6C48-6565-B0C8-053F-E0210F7938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7486" y="3107581"/>
                <a:ext cx="2465803" cy="8706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Rectángulo">
            <a:extLst>
              <a:ext uri="{FF2B5EF4-FFF2-40B4-BE49-F238E27FC236}">
                <a16:creationId xmlns:a16="http://schemas.microsoft.com/office/drawing/2014/main" id="{7C000443-25AB-7D9E-2F1D-90A0FF981DF2}"/>
              </a:ext>
            </a:extLst>
          </p:cNvPr>
          <p:cNvSpPr/>
          <p:nvPr/>
        </p:nvSpPr>
        <p:spPr>
          <a:xfrm>
            <a:off x="642927" y="3583921"/>
            <a:ext cx="4869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b="1" dirty="0">
                <a:solidFill>
                  <a:srgbClr val="FF0000"/>
                </a:solidFill>
              </a:rPr>
              <a:t>Se opera con el signo negativo, primeramente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3 Rectángulo">
                <a:extLst>
                  <a:ext uri="{FF2B5EF4-FFF2-40B4-BE49-F238E27FC236}">
                    <a16:creationId xmlns:a16="http://schemas.microsoft.com/office/drawing/2014/main" id="{2761B40A-872C-FECB-2CDC-E9E00DEA94F0}"/>
                  </a:ext>
                </a:extLst>
              </p:cNvPr>
              <p:cNvSpPr/>
              <p:nvPr/>
            </p:nvSpPr>
            <p:spPr>
              <a:xfrm>
                <a:off x="4704371" y="3939242"/>
                <a:ext cx="1455207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DO" sz="24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>
                              <a:latin typeface="Cambria Math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2" name="23 Rectángulo">
                <a:extLst>
                  <a:ext uri="{FF2B5EF4-FFF2-40B4-BE49-F238E27FC236}">
                    <a16:creationId xmlns:a16="http://schemas.microsoft.com/office/drawing/2014/main" id="{2761B40A-872C-FECB-2CDC-E9E00DEA94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371" y="3939242"/>
                <a:ext cx="1455207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Rectángulo">
                <a:extLst>
                  <a:ext uri="{FF2B5EF4-FFF2-40B4-BE49-F238E27FC236}">
                    <a16:creationId xmlns:a16="http://schemas.microsoft.com/office/drawing/2014/main" id="{E9A422D7-2D31-8C68-4A8E-B51F62FBE5F6}"/>
                  </a:ext>
                </a:extLst>
              </p:cNvPr>
              <p:cNvSpPr/>
              <p:nvPr/>
            </p:nvSpPr>
            <p:spPr>
              <a:xfrm>
                <a:off x="0" y="4976744"/>
                <a:ext cx="1898212" cy="79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5" name="24 Rectángulo">
                <a:extLst>
                  <a:ext uri="{FF2B5EF4-FFF2-40B4-BE49-F238E27FC236}">
                    <a16:creationId xmlns:a16="http://schemas.microsoft.com/office/drawing/2014/main" id="{E9A422D7-2D31-8C68-4A8E-B51F62FBE5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76744"/>
                <a:ext cx="1898212" cy="79130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5 Rectángulo">
                <a:extLst>
                  <a:ext uri="{FF2B5EF4-FFF2-40B4-BE49-F238E27FC236}">
                    <a16:creationId xmlns:a16="http://schemas.microsoft.com/office/drawing/2014/main" id="{E81D5FF4-2FD7-2296-17B5-C044434304B6}"/>
                  </a:ext>
                </a:extLst>
              </p:cNvPr>
              <p:cNvSpPr/>
              <p:nvPr/>
            </p:nvSpPr>
            <p:spPr>
              <a:xfrm>
                <a:off x="4038473" y="5161342"/>
                <a:ext cx="1327223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25 Rectángulo">
                <a:extLst>
                  <a:ext uri="{FF2B5EF4-FFF2-40B4-BE49-F238E27FC236}">
                    <a16:creationId xmlns:a16="http://schemas.microsoft.com/office/drawing/2014/main" id="{E81D5FF4-2FD7-2296-17B5-C044434304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473" y="5161342"/>
                <a:ext cx="1327223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7 Rectángulo">
                <a:extLst>
                  <a:ext uri="{FF2B5EF4-FFF2-40B4-BE49-F238E27FC236}">
                    <a16:creationId xmlns:a16="http://schemas.microsoft.com/office/drawing/2014/main" id="{EE7FE8C2-18BE-115C-A3DD-6AE17402C063}"/>
                  </a:ext>
                </a:extLst>
              </p:cNvPr>
              <p:cNvSpPr/>
              <p:nvPr/>
            </p:nvSpPr>
            <p:spPr>
              <a:xfrm>
                <a:off x="2294440" y="5031050"/>
                <a:ext cx="1347805" cy="7838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DO" sz="2400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s-ES" sz="24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s-DO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es-DO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29" name="27 Rectángulo">
                <a:extLst>
                  <a:ext uri="{FF2B5EF4-FFF2-40B4-BE49-F238E27FC236}">
                    <a16:creationId xmlns:a16="http://schemas.microsoft.com/office/drawing/2014/main" id="{EE7FE8C2-18BE-115C-A3DD-6AE17402C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440" y="5031050"/>
                <a:ext cx="1347805" cy="78380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1 Rectángulo">
            <a:extLst>
              <a:ext uri="{FF2B5EF4-FFF2-40B4-BE49-F238E27FC236}">
                <a16:creationId xmlns:a16="http://schemas.microsoft.com/office/drawing/2014/main" id="{671B048F-235E-5D86-1DFA-770CFF61ED60}"/>
              </a:ext>
            </a:extLst>
          </p:cNvPr>
          <p:cNvSpPr/>
          <p:nvPr/>
        </p:nvSpPr>
        <p:spPr>
          <a:xfrm>
            <a:off x="5356604" y="3619821"/>
            <a:ext cx="1481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b="1" dirty="0"/>
              <a:t>Simplificando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15 Rectángulo">
                <a:extLst>
                  <a:ext uri="{FF2B5EF4-FFF2-40B4-BE49-F238E27FC236}">
                    <a16:creationId xmlns:a16="http://schemas.microsoft.com/office/drawing/2014/main" id="{C3B2D3A5-088A-0FDD-F94D-6402F0894CEF}"/>
                  </a:ext>
                </a:extLst>
              </p:cNvPr>
              <p:cNvSpPr/>
              <p:nvPr/>
            </p:nvSpPr>
            <p:spPr>
              <a:xfrm>
                <a:off x="622244" y="1846979"/>
                <a:ext cx="2553840" cy="47000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sz="2400" b="1" i="1">
                              <a:latin typeface="Cambria Math"/>
                            </a:rPr>
                            <m:t> </m:t>
                          </m:r>
                          <m:r>
                            <a:rPr lang="es-ES" sz="2400" b="1" i="1">
                              <a:latin typeface="Cambria Math"/>
                            </a:rPr>
                            <m:t>𝒂𝒙</m:t>
                          </m:r>
                        </m:e>
                        <m:sup>
                          <m:r>
                            <a:rPr lang="es-DO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" sz="2400" b="1" i="1">
                          <a:latin typeface="Cambria Math"/>
                        </a:rPr>
                        <m:t>+</m:t>
                      </m:r>
                      <m:r>
                        <a:rPr lang="es-ES" sz="2400" b="1" i="1">
                          <a:latin typeface="Cambria Math"/>
                        </a:rPr>
                        <m:t>𝒃𝒙</m:t>
                      </m:r>
                      <m:r>
                        <a:rPr lang="es-ES" sz="2400" b="1" i="1">
                          <a:latin typeface="Cambria Math"/>
                        </a:rPr>
                        <m:t>+</m:t>
                      </m:r>
                      <m:r>
                        <a:rPr lang="es-ES" sz="2400" b="1" i="1">
                          <a:latin typeface="Cambria Math"/>
                        </a:rPr>
                        <m:t>𝒄</m:t>
                      </m:r>
                      <m:r>
                        <a:rPr lang="es-ES" sz="2400" b="1" i="1">
                          <a:latin typeface="Cambria Math"/>
                        </a:rPr>
                        <m:t>=</m:t>
                      </m:r>
                      <m:r>
                        <a:rPr lang="es-ES" sz="24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34" name="15 Rectángulo">
                <a:extLst>
                  <a:ext uri="{FF2B5EF4-FFF2-40B4-BE49-F238E27FC236}">
                    <a16:creationId xmlns:a16="http://schemas.microsoft.com/office/drawing/2014/main" id="{C3B2D3A5-088A-0FDD-F94D-6402F0894C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44" y="1846979"/>
                <a:ext cx="2553840" cy="4700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7 Rectángulo">
                <a:extLst>
                  <a:ext uri="{FF2B5EF4-FFF2-40B4-BE49-F238E27FC236}">
                    <a16:creationId xmlns:a16="http://schemas.microsoft.com/office/drawing/2014/main" id="{FF47C471-3C55-6F7B-84E7-EDA98C57017C}"/>
                  </a:ext>
                </a:extLst>
              </p:cNvPr>
              <p:cNvSpPr/>
              <p:nvPr/>
            </p:nvSpPr>
            <p:spPr>
              <a:xfrm>
                <a:off x="3516022" y="1981704"/>
                <a:ext cx="10449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7 Rectángulo">
                <a:extLst>
                  <a:ext uri="{FF2B5EF4-FFF2-40B4-BE49-F238E27FC236}">
                    <a16:creationId xmlns:a16="http://schemas.microsoft.com/office/drawing/2014/main" id="{FF47C471-3C55-6F7B-84E7-EDA98C570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022" y="1981704"/>
                <a:ext cx="1044901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9 Rectángulo">
                <a:extLst>
                  <a:ext uri="{FF2B5EF4-FFF2-40B4-BE49-F238E27FC236}">
                    <a16:creationId xmlns:a16="http://schemas.microsoft.com/office/drawing/2014/main" id="{7001F029-A1B1-82EC-ECD2-FCEDC2CA9A27}"/>
                  </a:ext>
                </a:extLst>
              </p:cNvPr>
              <p:cNvSpPr/>
              <p:nvPr/>
            </p:nvSpPr>
            <p:spPr>
              <a:xfrm>
                <a:off x="6280460" y="1906123"/>
                <a:ext cx="14071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𝒄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s-E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s-DO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9 Rectángulo">
                <a:extLst>
                  <a:ext uri="{FF2B5EF4-FFF2-40B4-BE49-F238E27FC236}">
                    <a16:creationId xmlns:a16="http://schemas.microsoft.com/office/drawing/2014/main" id="{7001F029-A1B1-82EC-ECD2-FCEDC2CA9A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60" y="1906123"/>
                <a:ext cx="14071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CuadroTexto 56">
            <a:extLst>
              <a:ext uri="{FF2B5EF4-FFF2-40B4-BE49-F238E27FC236}">
                <a16:creationId xmlns:a16="http://schemas.microsoft.com/office/drawing/2014/main" id="{BDD4C194-3CCA-4088-9738-922C3E0000DA}"/>
              </a:ext>
            </a:extLst>
          </p:cNvPr>
          <p:cNvSpPr txBox="1"/>
          <p:nvPr/>
        </p:nvSpPr>
        <p:spPr>
          <a:xfrm>
            <a:off x="8742447" y="4096370"/>
            <a:ext cx="3210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No se toma en cuenta, No puede habe</a:t>
            </a:r>
            <a:r>
              <a:rPr lang="es-ES" b="1" dirty="0">
                <a:solidFill>
                  <a:srgbClr val="0070C0"/>
                </a:solidFill>
              </a:rPr>
              <a:t>r un lado negativo</a:t>
            </a:r>
            <a:endParaRPr lang="en-US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1558208-FE12-7048-BE5F-0192C44F5CD1}"/>
                  </a:ext>
                </a:extLst>
              </p:cNvPr>
              <p:cNvSpPr txBox="1"/>
              <p:nvPr/>
            </p:nvSpPr>
            <p:spPr>
              <a:xfrm>
                <a:off x="8913167" y="4680021"/>
                <a:ext cx="2336966" cy="651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d>
                            <m:dPr>
                              <m:ctrlPr>
                                <a:rPr lang="es-E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d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1558208-FE12-7048-BE5F-0192C44F5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167" y="4680021"/>
                <a:ext cx="2336966" cy="65197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61E528D7-514A-90FE-BE11-564A32024ED5}"/>
                  </a:ext>
                </a:extLst>
              </p:cNvPr>
              <p:cNvSpPr txBox="1"/>
              <p:nvPr/>
            </p:nvSpPr>
            <p:spPr>
              <a:xfrm>
                <a:off x="5457004" y="4756388"/>
                <a:ext cx="3210260" cy="908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61E528D7-514A-90FE-BE11-564A32024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004" y="4756388"/>
                <a:ext cx="3210260" cy="90896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B70D168-57F6-294F-FA56-40BADCFB8207}"/>
                  </a:ext>
                </a:extLst>
              </p:cNvPr>
              <p:cNvSpPr txBox="1"/>
              <p:nvPr/>
            </p:nvSpPr>
            <p:spPr>
              <a:xfrm>
                <a:off x="6371878" y="19574"/>
                <a:ext cx="3210260" cy="908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B70D168-57F6-294F-FA56-40BADCFB8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878" y="19574"/>
                <a:ext cx="3210260" cy="90896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>
            <a:extLst>
              <a:ext uri="{FF2B5EF4-FFF2-40B4-BE49-F238E27FC236}">
                <a16:creationId xmlns:a16="http://schemas.microsoft.com/office/drawing/2014/main" id="{EFB8A796-4CCE-8F8A-DE11-E55F4EC8B932}"/>
              </a:ext>
            </a:extLst>
          </p:cNvPr>
          <p:cNvSpPr txBox="1"/>
          <p:nvPr/>
        </p:nvSpPr>
        <p:spPr>
          <a:xfrm>
            <a:off x="277652" y="5921288"/>
            <a:ext cx="11279770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Dios no necesita tiempo para enseñar, nosotros necesitamos tiempo para aprender.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 Ricardo Frías Herrera.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9B7691D-0A2D-437E-A967-21B934D91E0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99766" y="87481"/>
            <a:ext cx="2120418" cy="30201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7DD5E1B-7947-4837-B981-DC282FC95A9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35558" y="145255"/>
            <a:ext cx="2284626" cy="2917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D50D7648-2256-6C07-C009-9D50AADA0BD9}"/>
                  </a:ext>
                </a:extLst>
              </p:cNvPr>
              <p:cNvSpPr txBox="1"/>
              <p:nvPr/>
            </p:nvSpPr>
            <p:spPr>
              <a:xfrm>
                <a:off x="9558010" y="5524448"/>
                <a:ext cx="2175755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en-US" sz="24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D50D7648-2256-6C07-C009-9D50AADA0B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8010" y="5524448"/>
                <a:ext cx="2175755" cy="79367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92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/>
      <p:bldP spid="3" grpId="0" animBg="1"/>
      <p:bldP spid="5" grpId="0"/>
      <p:bldP spid="6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5" grpId="0" animBg="1"/>
      <p:bldP spid="28" grpId="0" animBg="1"/>
      <p:bldP spid="29" grpId="0" animBg="1"/>
      <p:bldP spid="34" grpId="0" animBg="1"/>
      <p:bldP spid="53" grpId="0"/>
      <p:bldP spid="54" grpId="0"/>
      <p:bldP spid="2" grpId="0"/>
      <p:bldP spid="4" grpId="0"/>
      <p:bldP spid="11" grpId="0"/>
      <p:bldP spid="15" grpId="0"/>
    </p:bldLst>
  </p:timing>
</p:sld>
</file>

<file path=ppt/theme/theme1.xml><?xml version="1.0" encoding="utf-8"?>
<a:theme xmlns:a="http://schemas.openxmlformats.org/drawingml/2006/main" name="Ediciones Zorrilla Plantilla F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iciones Zorrilla Plantilla Final" id="{03DE2CCF-CDF3-8C4D-A214-BA41934D0019}" vid="{565915D5-3EFA-BE41-A118-752A9A8786E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Ediciones Zorrilla Plantilla Final</Template>
  <TotalTime>897</TotalTime>
  <Words>483</Words>
  <Application>Microsoft Office PowerPoint</Application>
  <PresentationFormat>Panorámica</PresentationFormat>
  <Paragraphs>74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Arial</vt:lpstr>
      <vt:lpstr>Arial Rounded MT Bold</vt:lpstr>
      <vt:lpstr>Arial Rounded MT Std</vt:lpstr>
      <vt:lpstr>Calibri</vt:lpstr>
      <vt:lpstr>Cambria Math</vt:lpstr>
      <vt:lpstr>Open Sans Light</vt:lpstr>
      <vt:lpstr>Times New Roman</vt:lpstr>
      <vt:lpstr>Ediciones Zorrilla Plantilla Final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ZORRILLA MARTINEZ, KEYLA MAGDALENA</dc:creator>
  <cp:lastModifiedBy>Genaro Zorrilla</cp:lastModifiedBy>
  <cp:revision>50</cp:revision>
  <dcterms:created xsi:type="dcterms:W3CDTF">2020-09-07T00:55:24Z</dcterms:created>
  <dcterms:modified xsi:type="dcterms:W3CDTF">2024-02-06T18:38:51Z</dcterms:modified>
</cp:coreProperties>
</file>